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56" r:id="rId3"/>
    <p:sldId id="275" r:id="rId4"/>
    <p:sldId id="257" r:id="rId5"/>
    <p:sldId id="259" r:id="rId6"/>
    <p:sldId id="260" r:id="rId7"/>
    <p:sldId id="261" r:id="rId8"/>
    <p:sldId id="262" r:id="rId9"/>
    <p:sldId id="263" r:id="rId10"/>
    <p:sldId id="264" r:id="rId11"/>
    <p:sldId id="268" r:id="rId12"/>
    <p:sldId id="266" r:id="rId13"/>
    <p:sldId id="269" r:id="rId14"/>
    <p:sldId id="270" r:id="rId15"/>
    <p:sldId id="276" r:id="rId17"/>
    <p:sldId id="277" r:id="rId18"/>
    <p:sldId id="278" r:id="rId19"/>
    <p:sldId id="279" r:id="rId20"/>
    <p:sldId id="280" r:id="rId21"/>
    <p:sldId id="295" r:id="rId22"/>
    <p:sldId id="29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notesMaster" Target="notesMasters/notesMaster1.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2208933" cy="6858000"/>
          </a:xfrm>
          <a:prstGeom prst="rect">
            <a:avLst/>
          </a:prstGeom>
          <a:noFill/>
          <a:ln w="9525">
            <a:noFill/>
          </a:ln>
        </p:spPr>
      </p:pic>
      <p:sp>
        <p:nvSpPr>
          <p:cNvPr id="2051" name="Rectangle 3"/>
          <p:cNvSpPr>
            <a:spLocks noGrp="1" noChangeArrowheads="1"/>
          </p:cNvSpPr>
          <p:nvPr>
            <p:ph type="ctrTitle"/>
          </p:nvPr>
        </p:nvSpPr>
        <p:spPr>
          <a:xfrm>
            <a:off x="624417" y="1196975"/>
            <a:ext cx="10943167" cy="1082675"/>
          </a:xfrm>
        </p:spPr>
        <p:txBody>
          <a:bodyPr/>
          <a:lstStyle>
            <a:lvl1pPr algn="ctr">
              <a:defRPr>
                <a:solidFill>
                  <a:schemeClr val="bg1"/>
                </a:solidFill>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626533" y="2422525"/>
            <a:ext cx="10949517" cy="1752600"/>
          </a:xfrm>
        </p:spPr>
        <p:txBody>
          <a:bodyPr/>
          <a:lstStyle>
            <a:lvl1pPr marL="0" indent="0" algn="ctr">
              <a:buFontTx/>
              <a:buNone/>
              <a:defRPr>
                <a:solidFill>
                  <a:schemeClr val="bg1"/>
                </a:solidFill>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9"/>
          <p:cNvPicPr>
            <a:picLocks noChangeAspect="1"/>
          </p:cNvPicPr>
          <p:nvPr/>
        </p:nvPicPr>
        <p:blipFill>
          <a:blip r:embed="rId12"/>
          <a:stretch>
            <a:fillRect/>
          </a:stretch>
        </p:blipFill>
        <p:spPr>
          <a:xfrm>
            <a:off x="0" y="0"/>
            <a:ext cx="12208933"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jpeg"/><Relationship Id="rId1" Type="http://schemas.openxmlformats.org/officeDocument/2006/relationships/image" Target="../media/image16.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jpeg"/><Relationship Id="rId1" Type="http://schemas.openxmlformats.org/officeDocument/2006/relationships/image" Target="../media/image19.jpe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jpe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0.jpeg"/><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7.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5.jpeg"/><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JJ clg"/>
          <p:cNvPicPr>
            <a:picLocks noChangeAspect="1"/>
          </p:cNvPicPr>
          <p:nvPr/>
        </p:nvPicPr>
        <p:blipFill>
          <a:blip r:embed="rId1"/>
          <a:stretch>
            <a:fillRect/>
          </a:stretch>
        </p:blipFill>
        <p:spPr>
          <a:xfrm>
            <a:off x="875030" y="156210"/>
            <a:ext cx="10166985" cy="1077595"/>
          </a:xfrm>
          <a:prstGeom prst="rect">
            <a:avLst/>
          </a:prstGeom>
        </p:spPr>
      </p:pic>
      <p:sp>
        <p:nvSpPr>
          <p:cNvPr id="3" name="Text Box 2"/>
          <p:cNvSpPr txBox="1"/>
          <p:nvPr/>
        </p:nvSpPr>
        <p:spPr>
          <a:xfrm>
            <a:off x="3627755" y="1431290"/>
            <a:ext cx="4416425" cy="799465"/>
          </a:xfrm>
          <a:prstGeom prst="rect">
            <a:avLst/>
          </a:prstGeom>
          <a:noFill/>
        </p:spPr>
        <p:txBody>
          <a:bodyPr wrap="square" rtlCol="0">
            <a:noAutofit/>
          </a:bodyPr>
          <a:p>
            <a:r>
              <a:rPr lang="en-US" sz="4800" b="1">
                <a:latin typeface="+mn-ea"/>
              </a:rPr>
              <a:t>BURGLAR ALARM</a:t>
            </a:r>
            <a:endParaRPr lang="en-US" sz="4800" b="1">
              <a:latin typeface="+mn-ea"/>
            </a:endParaRPr>
          </a:p>
        </p:txBody>
      </p:sp>
      <p:sp>
        <p:nvSpPr>
          <p:cNvPr id="4" name="Text Box 3"/>
          <p:cNvSpPr txBox="1"/>
          <p:nvPr/>
        </p:nvSpPr>
        <p:spPr>
          <a:xfrm>
            <a:off x="398145" y="2353310"/>
            <a:ext cx="3510915" cy="583565"/>
          </a:xfrm>
          <a:prstGeom prst="rect">
            <a:avLst/>
          </a:prstGeom>
          <a:noFill/>
        </p:spPr>
        <p:txBody>
          <a:bodyPr wrap="square" rtlCol="0">
            <a:noAutofit/>
          </a:bodyPr>
          <a:p>
            <a:r>
              <a:rPr lang="en-US" sz="3200">
                <a:solidFill>
                  <a:schemeClr val="tx1"/>
                </a:solidFill>
                <a:effectLst>
                  <a:outerShdw blurRad="38100" dist="19050" dir="2700000" algn="tl" rotWithShape="0">
                    <a:schemeClr val="dk1">
                      <a:alpha val="40000"/>
                    </a:schemeClr>
                  </a:outerShdw>
                </a:effectLst>
                <a:latin typeface="+mj-ea"/>
                <a:ea typeface="+mj-ea"/>
              </a:rPr>
              <a:t>Presented by</a:t>
            </a:r>
            <a:endParaRPr lang="en-US" sz="3200">
              <a:solidFill>
                <a:schemeClr val="tx1"/>
              </a:solidFill>
              <a:effectLst>
                <a:outerShdw blurRad="38100" dist="19050" dir="2700000" algn="tl" rotWithShape="0">
                  <a:schemeClr val="dk1">
                    <a:alpha val="40000"/>
                  </a:schemeClr>
                </a:outerShdw>
              </a:effectLst>
              <a:latin typeface="+mj-ea"/>
              <a:ea typeface="+mj-ea"/>
            </a:endParaRPr>
          </a:p>
        </p:txBody>
      </p:sp>
      <p:sp>
        <p:nvSpPr>
          <p:cNvPr id="5" name="Text Box 4"/>
          <p:cNvSpPr txBox="1"/>
          <p:nvPr/>
        </p:nvSpPr>
        <p:spPr>
          <a:xfrm>
            <a:off x="2365375" y="3182620"/>
            <a:ext cx="7578090" cy="3458210"/>
          </a:xfrm>
          <a:prstGeom prst="rect">
            <a:avLst/>
          </a:prstGeom>
          <a:noFill/>
        </p:spPr>
        <p:txBody>
          <a:bodyPr wrap="square" rtlCol="0">
            <a:noAutofit/>
          </a:bodyPr>
          <a:p>
            <a:r>
              <a:rPr lang="en-US" sz="2000">
                <a:latin typeface="Arial Black" panose="020B0A04020102020204" charset="0"/>
                <a:cs typeface="Arial Black" panose="020B0A04020102020204" charset="0"/>
              </a:rPr>
              <a:t>S.NITHIYA                              III Year ECE             </a:t>
            </a:r>
            <a:endParaRPr lang="en-US" sz="2000">
              <a:latin typeface="Arial Black" panose="020B0A04020102020204" charset="0"/>
              <a:cs typeface="Arial Black" panose="020B0A04020102020204" charset="0"/>
            </a:endParaRPr>
          </a:p>
          <a:p>
            <a:endParaRPr lang="en-US" sz="2000">
              <a:latin typeface="Arial Black" panose="020B0A04020102020204" charset="0"/>
              <a:cs typeface="Arial Black" panose="020B0A04020102020204" charset="0"/>
            </a:endParaRPr>
          </a:p>
          <a:p>
            <a:r>
              <a:rPr lang="en-US" sz="2000">
                <a:latin typeface="Arial Black" panose="020B0A04020102020204" charset="0"/>
                <a:cs typeface="Arial Black" panose="020B0A04020102020204" charset="0"/>
              </a:rPr>
              <a:t>SJ.VARSHAA                          </a:t>
            </a:r>
            <a:r>
              <a:rPr lang="en-US" sz="2000">
                <a:latin typeface="Arial Black" panose="020B0A04020102020204" charset="0"/>
                <a:cs typeface="Arial Black" panose="020B0A04020102020204" charset="0"/>
                <a:sym typeface="+mn-ea"/>
              </a:rPr>
              <a:t>III Year ECE</a:t>
            </a:r>
            <a:endParaRPr lang="en-US" sz="2000">
              <a:latin typeface="Arial Black" panose="020B0A04020102020204" charset="0"/>
              <a:cs typeface="Arial Black" panose="020B0A04020102020204" charset="0"/>
            </a:endParaRPr>
          </a:p>
          <a:p>
            <a:endParaRPr lang="en-US" sz="2000">
              <a:latin typeface="Arial Black" panose="020B0A04020102020204" charset="0"/>
              <a:cs typeface="Arial Black" panose="020B0A04020102020204" charset="0"/>
            </a:endParaRPr>
          </a:p>
          <a:p>
            <a:r>
              <a:rPr lang="en-US" sz="2000">
                <a:latin typeface="Arial Black" panose="020B0A04020102020204" charset="0"/>
                <a:cs typeface="Arial Black" panose="020B0A04020102020204" charset="0"/>
              </a:rPr>
              <a:t>S.SUBALAKSHMI                   </a:t>
            </a:r>
            <a:r>
              <a:rPr lang="en-US" sz="2000">
                <a:latin typeface="Arial Black" panose="020B0A04020102020204" charset="0"/>
                <a:cs typeface="Arial Black" panose="020B0A04020102020204" charset="0"/>
                <a:sym typeface="+mn-ea"/>
              </a:rPr>
              <a:t>III Year ECE</a:t>
            </a:r>
            <a:endParaRPr lang="en-US" sz="2000">
              <a:latin typeface="Arial Black" panose="020B0A04020102020204" charset="0"/>
              <a:cs typeface="Arial Black" panose="020B0A04020102020204" charset="0"/>
            </a:endParaRPr>
          </a:p>
          <a:p>
            <a:endParaRPr lang="en-US" sz="2000">
              <a:latin typeface="Arial Black" panose="020B0A04020102020204" charset="0"/>
              <a:cs typeface="Arial Black" panose="020B0A04020102020204" charset="0"/>
            </a:endParaRPr>
          </a:p>
          <a:p>
            <a:r>
              <a:rPr lang="en-US" sz="2000">
                <a:latin typeface="Arial Black" panose="020B0A04020102020204" charset="0"/>
                <a:cs typeface="Arial Black" panose="020B0A04020102020204" charset="0"/>
              </a:rPr>
              <a:t>M.SHANMUGA PRIYA            </a:t>
            </a:r>
            <a:r>
              <a:rPr lang="en-US" sz="2000">
                <a:latin typeface="Arial Black" panose="020B0A04020102020204" charset="0"/>
                <a:cs typeface="Arial Black" panose="020B0A04020102020204" charset="0"/>
                <a:sym typeface="+mn-ea"/>
              </a:rPr>
              <a:t>III Year ECE</a:t>
            </a:r>
            <a:endParaRPr lang="en-US" sz="2000">
              <a:latin typeface="Arial Black" panose="020B0A04020102020204" charset="0"/>
              <a:cs typeface="Arial Black" panose="020B0A04020102020204" charset="0"/>
            </a:endParaRPr>
          </a:p>
          <a:p>
            <a:endParaRPr lang="en-US" sz="2000">
              <a:latin typeface="Arial Black" panose="020B0A04020102020204" charset="0"/>
              <a:cs typeface="Arial Black" panose="020B0A04020102020204" charset="0"/>
            </a:endParaRPr>
          </a:p>
          <a:p>
            <a:r>
              <a:rPr lang="en-US" sz="2000">
                <a:latin typeface="Arial Black" panose="020B0A04020102020204" charset="0"/>
                <a:cs typeface="Arial Black" panose="020B0A04020102020204" charset="0"/>
              </a:rPr>
              <a:t>K.JEYASHREE                       </a:t>
            </a:r>
            <a:r>
              <a:rPr lang="en-US" sz="2000">
                <a:latin typeface="Arial Black" panose="020B0A04020102020204" charset="0"/>
                <a:cs typeface="Arial Black" panose="020B0A04020102020204" charset="0"/>
                <a:sym typeface="+mn-ea"/>
              </a:rPr>
              <a:t>III Year ECE</a:t>
            </a:r>
            <a:endParaRPr lang="en-US" sz="2000">
              <a:latin typeface="Arial Black" panose="020B0A04020102020204" charset="0"/>
              <a:cs typeface="Arial Black" panose="020B0A04020102020204" charset="0"/>
            </a:endParaRPr>
          </a:p>
          <a:p>
            <a:endParaRPr lang="en-US" sz="2000">
              <a:latin typeface="Arial Black" panose="020B0A04020102020204" charset="0"/>
              <a:cs typeface="Arial Black" panose="020B0A04020102020204" charset="0"/>
            </a:endParaRPr>
          </a:p>
          <a:p>
            <a:r>
              <a:rPr lang="en-US" sz="2000">
                <a:latin typeface="Arial Black" panose="020B0A04020102020204" charset="0"/>
                <a:cs typeface="Arial Black" panose="020B0A04020102020204" charset="0"/>
              </a:rPr>
              <a:t>S.SWATHIKA </a:t>
            </a:r>
            <a:r>
              <a:rPr lang="en-US" sz="2000"/>
              <a:t>                             </a:t>
            </a:r>
            <a:r>
              <a:rPr lang="en-US" sz="2000">
                <a:latin typeface="Arial Black" panose="020B0A04020102020204" charset="0"/>
                <a:cs typeface="Arial Black" panose="020B0A04020102020204" charset="0"/>
                <a:sym typeface="+mn-ea"/>
              </a:rPr>
              <a:t>III Year ECE</a:t>
            </a:r>
            <a:endParaRPr lang="en-US" sz="2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58115" y="203835"/>
            <a:ext cx="8787130" cy="831850"/>
          </a:xfrm>
          <a:prstGeom prst="rect">
            <a:avLst/>
          </a:prstGeom>
          <a:noFill/>
        </p:spPr>
        <p:txBody>
          <a:bodyPr wrap="square" rtlCol="0">
            <a:noAutofit/>
          </a:bodyPr>
          <a:p>
            <a:r>
              <a:rPr lang="en-US" sz="5400" b="1"/>
              <a:t>WORKING PRINCIPLE</a:t>
            </a:r>
            <a:endParaRPr lang="en-US" sz="5400" b="1"/>
          </a:p>
        </p:txBody>
      </p:sp>
      <p:sp>
        <p:nvSpPr>
          <p:cNvPr id="4" name="Text Box 3"/>
          <p:cNvSpPr txBox="1"/>
          <p:nvPr/>
        </p:nvSpPr>
        <p:spPr>
          <a:xfrm>
            <a:off x="158750" y="1263650"/>
            <a:ext cx="6842760" cy="5593715"/>
          </a:xfrm>
          <a:prstGeom prst="rect">
            <a:avLst/>
          </a:prstGeom>
          <a:noFill/>
        </p:spPr>
        <p:txBody>
          <a:bodyPr wrap="square" rtlCol="0">
            <a:noAutofit/>
          </a:bodyPr>
          <a:p>
            <a:r>
              <a:rPr lang="en-US" sz="2400"/>
              <a:t>1.</a:t>
            </a:r>
            <a:r>
              <a:rPr lang="en-US" sz="2400" b="1"/>
              <a:t>IR Sensor:</a:t>
            </a:r>
            <a:r>
              <a:rPr lang="en-US" sz="2000">
                <a:latin typeface="Bahnschrift Light SemiCondensed" panose="020B0502040204020203" charset="0"/>
                <a:cs typeface="Bahnschrift Light SemiCondensed" panose="020B0502040204020203" charset="0"/>
              </a:rPr>
              <a:t>Whenever an intruder or object enters the detection area and blocks the path of the IR light,the IR sensor senses the intruder and then finally the buzzer will activate through relay module.</a:t>
            </a:r>
            <a:endParaRPr lang="en-US" sz="2000">
              <a:latin typeface="Bahnschrift Light SemiCondensed" panose="020B0502040204020203" charset="0"/>
              <a:cs typeface="Bahnschrift Light SemiCondensed" panose="020B0502040204020203" charset="0"/>
            </a:endParaRPr>
          </a:p>
          <a:p>
            <a:endParaRPr lang="en-US"/>
          </a:p>
          <a:p>
            <a:r>
              <a:rPr lang="en-US" sz="2400"/>
              <a:t>2.</a:t>
            </a:r>
            <a:r>
              <a:rPr lang="en-US" sz="2000" b="1"/>
              <a:t> </a:t>
            </a:r>
            <a:r>
              <a:rPr lang="en-US" sz="2400" b="1"/>
              <a:t>Signal Transmission:</a:t>
            </a:r>
            <a:r>
              <a:rPr lang="en-US" sz="2400">
                <a:latin typeface="Bahnschrift Light SemiCondensed" panose="020B0502040204020203" charset="0"/>
                <a:cs typeface="Bahnschrift Light SemiCondensed" panose="020B0502040204020203" charset="0"/>
              </a:rPr>
              <a:t> </a:t>
            </a:r>
            <a:r>
              <a:rPr lang="en-US" sz="2000">
                <a:latin typeface="Bahnschrift Light SemiCondensed" panose="020B0502040204020203" charset="0"/>
                <a:cs typeface="Bahnschrift Light SemiCondensed" panose="020B0502040204020203" charset="0"/>
              </a:rPr>
              <a:t>The transmitter sends the signal wirelessly to the receiver. It's often placed near entry points or areas of interest.</a:t>
            </a:r>
            <a:endParaRPr lang="en-US" sz="2000"/>
          </a:p>
          <a:p>
            <a:endParaRPr lang="en-US"/>
          </a:p>
          <a:p>
            <a:r>
              <a:rPr lang="en-US" sz="2400"/>
              <a:t>3.</a:t>
            </a:r>
            <a:r>
              <a:rPr lang="en-US"/>
              <a:t> </a:t>
            </a:r>
            <a:r>
              <a:rPr lang="en-US" sz="2400" b="1"/>
              <a:t>Signal Reception:</a:t>
            </a:r>
            <a:r>
              <a:rPr lang="en-US"/>
              <a:t> </a:t>
            </a:r>
            <a:r>
              <a:rPr lang="en-US" sz="2000">
                <a:latin typeface="Bahnschrift Light SemiCondensed" panose="020B0502040204020203" charset="0"/>
                <a:cs typeface="Bahnschrift Light SemiCondensed" panose="020B0502040204020203" charset="0"/>
              </a:rPr>
              <a:t>The receiver, situated inside the protected area, receives the transmitted signal.</a:t>
            </a:r>
            <a:endParaRPr lang="en-US" sz="2000">
              <a:latin typeface="Bahnschrift Light SemiCondensed" panose="020B0502040204020203" charset="0"/>
              <a:cs typeface="Bahnschrift Light SemiCondensed" panose="020B0502040204020203" charset="0"/>
            </a:endParaRPr>
          </a:p>
          <a:p>
            <a:endParaRPr lang="en-US"/>
          </a:p>
          <a:p>
            <a:r>
              <a:rPr lang="en-US" sz="2400"/>
              <a:t>4.</a:t>
            </a:r>
            <a:r>
              <a:rPr lang="en-US"/>
              <a:t> </a:t>
            </a:r>
            <a:r>
              <a:rPr lang="en-US" sz="2400" b="1"/>
              <a:t>Power Supply (Input Voltage): </a:t>
            </a:r>
            <a:r>
              <a:rPr lang="en-US" sz="2000">
                <a:latin typeface="Bahnschrift Light SemiCondensed" panose="020B0502040204020203" charset="0"/>
                <a:cs typeface="Bahnschrift Light SemiCondensed" panose="020B0502040204020203" charset="0"/>
              </a:rPr>
              <a:t>The input voltage, usually supplied by a battery or external source, provides power to the entire system. The IC 7805 voltage regulator ensures that this voltage is stable and suitable for the components.</a:t>
            </a:r>
            <a:endParaRPr lang="en-US" sz="2000">
              <a:latin typeface="Bahnschrift Light SemiCondensed" panose="020B0502040204020203" charset="0"/>
              <a:cs typeface="Bahnschrift Light SemiCondensed" panose="020B0502040204020203" charset="0"/>
            </a:endParaRPr>
          </a:p>
          <a:p>
            <a:endParaRPr lang="en-US"/>
          </a:p>
          <a:p>
            <a:endParaRPr lang="en-US"/>
          </a:p>
          <a:p>
            <a:endParaRPr lang="en-US"/>
          </a:p>
          <a:p>
            <a:endParaRPr lang="en-US"/>
          </a:p>
          <a:p>
            <a:endParaRPr lang="en-US"/>
          </a:p>
          <a:p>
            <a:endParaRPr lang="en-US"/>
          </a:p>
          <a:p>
            <a:endParaRPr lang="en-US"/>
          </a:p>
        </p:txBody>
      </p:sp>
      <p:pic>
        <p:nvPicPr>
          <p:cNvPr id="6" name="Picture 5" descr="signal trans"/>
          <p:cNvPicPr>
            <a:picLocks noChangeAspect="1"/>
          </p:cNvPicPr>
          <p:nvPr/>
        </p:nvPicPr>
        <p:blipFill>
          <a:blip r:embed="rId1"/>
          <a:stretch>
            <a:fillRect/>
          </a:stretch>
        </p:blipFill>
        <p:spPr>
          <a:xfrm>
            <a:off x="7853045" y="4133850"/>
            <a:ext cx="3744595" cy="1967230"/>
          </a:xfrm>
          <a:prstGeom prst="rect">
            <a:avLst/>
          </a:prstGeom>
        </p:spPr>
      </p:pic>
      <p:pic>
        <p:nvPicPr>
          <p:cNvPr id="12" name="Picture 11" descr="ir"/>
          <p:cNvPicPr>
            <a:picLocks noChangeAspect="1"/>
          </p:cNvPicPr>
          <p:nvPr/>
        </p:nvPicPr>
        <p:blipFill>
          <a:blip r:embed="rId2"/>
          <a:srcRect l="17972" t="15102" r="18213" b="16944"/>
          <a:stretch>
            <a:fillRect/>
          </a:stretch>
        </p:blipFill>
        <p:spPr>
          <a:xfrm>
            <a:off x="7853680" y="1214755"/>
            <a:ext cx="3743960" cy="262001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84785" y="1032510"/>
            <a:ext cx="7733665" cy="5674360"/>
          </a:xfrm>
          <a:prstGeom prst="rect">
            <a:avLst/>
          </a:prstGeom>
          <a:noFill/>
        </p:spPr>
        <p:txBody>
          <a:bodyPr wrap="square" rtlCol="0">
            <a:noAutofit/>
          </a:bodyPr>
          <a:p>
            <a:r>
              <a:rPr lang="en-US" sz="2400">
                <a:sym typeface="+mn-ea"/>
              </a:rPr>
              <a:t>5.</a:t>
            </a:r>
            <a:r>
              <a:rPr lang="en-US" sz="2400" b="1">
                <a:sym typeface="+mn-ea"/>
              </a:rPr>
              <a:t> </a:t>
            </a:r>
            <a:r>
              <a:rPr lang="en-US" sz="2800" b="1">
                <a:sym typeface="+mn-ea"/>
              </a:rPr>
              <a:t>Signal Amplification:</a:t>
            </a:r>
            <a:r>
              <a:rPr lang="en-US">
                <a:sym typeface="+mn-ea"/>
              </a:rPr>
              <a:t> </a:t>
            </a:r>
            <a:r>
              <a:rPr lang="en-US">
                <a:latin typeface="Bahnschrift Light SemiCondensed" panose="020B0502040204020203" charset="0"/>
                <a:cs typeface="Bahnschrift Light SemiCondensed" panose="020B0502040204020203" charset="0"/>
                <a:sym typeface="+mn-ea"/>
              </a:rPr>
              <a:t>The received signal may be weak, so it passes through an operational amplifier (IC LM358). The op-amp amplifies the signal, making it stronger and more suitable for further processing.</a:t>
            </a:r>
            <a:endParaRPr lang="en-US"/>
          </a:p>
          <a:p>
            <a:endParaRPr lang="en-US"/>
          </a:p>
          <a:p>
            <a:r>
              <a:rPr lang="en-US" sz="2400">
                <a:sym typeface="+mn-ea"/>
              </a:rPr>
              <a:t>6.</a:t>
            </a:r>
            <a:r>
              <a:rPr lang="en-US">
                <a:sym typeface="+mn-ea"/>
              </a:rPr>
              <a:t> </a:t>
            </a:r>
            <a:r>
              <a:rPr lang="en-US" sz="2800" b="1">
                <a:sym typeface="+mn-ea"/>
              </a:rPr>
              <a:t>Signal Processing:</a:t>
            </a:r>
            <a:r>
              <a:rPr lang="en-US">
                <a:sym typeface="+mn-ea"/>
              </a:rPr>
              <a:t> </a:t>
            </a:r>
            <a:r>
              <a:rPr lang="en-US" sz="2000">
                <a:latin typeface="Bahnschrift Light SemiCondensed" panose="020B0502040204020203" charset="0"/>
                <a:cs typeface="Bahnschrift Light SemiCondensed" panose="020B0502040204020203" charset="0"/>
                <a:sym typeface="+mn-ea"/>
              </a:rPr>
              <a:t>After amplification, the signal can be processed further based on the alarm system's design. This processing may involve comparing the signal to a threshold level to distinguish between actual intrusions and false alarms.</a:t>
            </a:r>
            <a:endParaRPr lang="en-US" sz="2000">
              <a:latin typeface="Bahnschrift Light SemiCondensed" panose="020B0502040204020203" charset="0"/>
              <a:cs typeface="Bahnschrift Light SemiCondensed" panose="020B0502040204020203" charset="0"/>
            </a:endParaRPr>
          </a:p>
          <a:p>
            <a:endParaRPr lang="en-US"/>
          </a:p>
          <a:p>
            <a:r>
              <a:rPr lang="en-US" sz="2400"/>
              <a:t>7.</a:t>
            </a:r>
            <a:r>
              <a:rPr lang="en-US" sz="2400" b="1"/>
              <a:t>Relay Module:</a:t>
            </a:r>
            <a:r>
              <a:rPr lang="en-US" sz="2000">
                <a:latin typeface="Bahnschrift Light SemiCondensed" panose="020B0502040204020203" charset="0"/>
                <a:cs typeface="Bahnschrift Light SemiCondensed" panose="020B0502040204020203" charset="0"/>
              </a:rPr>
              <a:t>Use a 5V relay module to control the alarm system. Relays act as switches that can handle higher voltages and currents than typical low-voltage components.</a:t>
            </a:r>
            <a:endParaRPr lang="en-US" sz="2000">
              <a:latin typeface="Bahnschrift Light SemiCondensed" panose="020B0502040204020203" charset="0"/>
              <a:cs typeface="Bahnschrift Light SemiCondensed" panose="020B0502040204020203" charset="0"/>
            </a:endParaRPr>
          </a:p>
          <a:p>
            <a:endParaRPr lang="en-US" sz="2000">
              <a:latin typeface="Bahnschrift Light SemiCondensed" panose="020B0502040204020203" charset="0"/>
              <a:cs typeface="Bahnschrift Light SemiCondensed" panose="020B0502040204020203" charset="0"/>
            </a:endParaRPr>
          </a:p>
          <a:p>
            <a:r>
              <a:rPr lang="en-US" sz="2400">
                <a:latin typeface="Bahnschrift Light SemiCondensed" panose="020B0502040204020203" charset="0"/>
                <a:cs typeface="Bahnschrift Light SemiCondensed" panose="020B0502040204020203" charset="0"/>
              </a:rPr>
              <a:t>8.</a:t>
            </a:r>
            <a:r>
              <a:rPr lang="en-US" sz="2400" b="1">
                <a:latin typeface="Arial" panose="020B0604020202020204" pitchFamily="34" charset="0"/>
                <a:cs typeface="Arial" panose="020B0604020202020204" pitchFamily="34" charset="0"/>
              </a:rPr>
              <a:t>Buzzer alarm</a:t>
            </a:r>
            <a:r>
              <a:rPr lang="en-US" sz="2000" b="1">
                <a:cs typeface="+mn-lt"/>
              </a:rPr>
              <a:t>:</a:t>
            </a:r>
            <a:r>
              <a:rPr lang="en-US" sz="2000">
                <a:latin typeface="Bahnschrift Light SemiCondensed" panose="020B0502040204020203" charset="0"/>
                <a:cs typeface="Bahnschrift Light SemiCondensed" panose="020B0502040204020203" charset="0"/>
              </a:rPr>
              <a:t>Connect a buzzer to the normally open (NO) or normally closed NC) contacts of the relay module, depending on whether you want the alarm to sound when the relay is activated or deactivated.</a:t>
            </a:r>
            <a:endParaRPr lang="en-US" sz="2000">
              <a:latin typeface="Bahnschrift Light SemiCondensed" panose="020B0502040204020203" charset="0"/>
              <a:cs typeface="Bahnschrift Light SemiCondensed" panose="020B0502040204020203" charset="0"/>
            </a:endParaRPr>
          </a:p>
        </p:txBody>
      </p:sp>
      <p:sp>
        <p:nvSpPr>
          <p:cNvPr id="6" name="Text Box 5"/>
          <p:cNvSpPr txBox="1"/>
          <p:nvPr/>
        </p:nvSpPr>
        <p:spPr>
          <a:xfrm>
            <a:off x="291465" y="0"/>
            <a:ext cx="11055350" cy="879475"/>
          </a:xfrm>
          <a:prstGeom prst="rect">
            <a:avLst/>
          </a:prstGeom>
          <a:noFill/>
        </p:spPr>
        <p:txBody>
          <a:bodyPr wrap="square" rtlCol="0">
            <a:noAutofit/>
          </a:bodyPr>
          <a:p>
            <a:r>
              <a:rPr lang="en-US" sz="5400" b="1"/>
              <a:t>WORKING PRINCIPLE(CONTS)</a:t>
            </a:r>
            <a:endParaRPr lang="en-US" sz="5400" b="1"/>
          </a:p>
        </p:txBody>
      </p:sp>
      <p:pic>
        <p:nvPicPr>
          <p:cNvPr id="8" name="Picture 7" descr="Project"/>
          <p:cNvPicPr>
            <a:picLocks noChangeAspect="1"/>
          </p:cNvPicPr>
          <p:nvPr/>
        </p:nvPicPr>
        <p:blipFill>
          <a:blip r:embed="rId1"/>
          <a:stretch>
            <a:fillRect/>
          </a:stretch>
        </p:blipFill>
        <p:spPr>
          <a:xfrm>
            <a:off x="7918450" y="1164590"/>
            <a:ext cx="3866515" cy="54102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16230" y="0"/>
            <a:ext cx="10704830" cy="922020"/>
          </a:xfrm>
          <a:prstGeom prst="rect">
            <a:avLst/>
          </a:prstGeom>
          <a:noFill/>
        </p:spPr>
        <p:txBody>
          <a:bodyPr wrap="square" rtlCol="0">
            <a:spAutoFit/>
          </a:bodyPr>
          <a:p>
            <a:r>
              <a:rPr lang="en-US" sz="5400" b="1"/>
              <a:t>ADVANTAGES</a:t>
            </a:r>
            <a:endParaRPr lang="en-US" sz="5400" b="1"/>
          </a:p>
        </p:txBody>
      </p:sp>
      <p:sp>
        <p:nvSpPr>
          <p:cNvPr id="4" name="Text Box 3"/>
          <p:cNvSpPr txBox="1"/>
          <p:nvPr/>
        </p:nvSpPr>
        <p:spPr>
          <a:xfrm>
            <a:off x="315595" y="1249680"/>
            <a:ext cx="6316345" cy="5815965"/>
          </a:xfrm>
          <a:prstGeom prst="rect">
            <a:avLst/>
          </a:prstGeom>
          <a:noFill/>
        </p:spPr>
        <p:txBody>
          <a:bodyPr wrap="square" rtlCol="0">
            <a:spAutoFit/>
          </a:bodyPr>
          <a:p>
            <a:pPr marL="457200" indent="-457200">
              <a:buFont typeface="Wingdings" panose="05000000000000000000" charset="0"/>
              <a:buChar char="v"/>
            </a:pPr>
            <a:r>
              <a:rPr lang="en-US" sz="2800"/>
              <a:t>Protection from theives</a:t>
            </a:r>
            <a:endParaRPr lang="en-US" sz="2800"/>
          </a:p>
          <a:p>
            <a:pPr marL="457200" indent="-457200">
              <a:buFont typeface="Wingdings" panose="05000000000000000000" charset="0"/>
              <a:buChar char="v"/>
            </a:pPr>
            <a:endParaRPr lang="en-US" sz="2800"/>
          </a:p>
          <a:p>
            <a:pPr marL="457200" indent="-457200">
              <a:buFont typeface="Wingdings" panose="05000000000000000000" charset="0"/>
              <a:buChar char="v"/>
            </a:pPr>
            <a:r>
              <a:rPr lang="en-US" sz="2800"/>
              <a:t>Constant Monitoring</a:t>
            </a:r>
            <a:endParaRPr lang="en-US" sz="2800"/>
          </a:p>
          <a:p>
            <a:pPr marL="457200" indent="-457200">
              <a:buFont typeface="Wingdings" panose="05000000000000000000" charset="0"/>
              <a:buChar char="v"/>
            </a:pPr>
            <a:endParaRPr lang="en-US" sz="2800"/>
          </a:p>
          <a:p>
            <a:pPr marL="457200" indent="-457200">
              <a:buFont typeface="Wingdings" panose="05000000000000000000" charset="0"/>
              <a:buChar char="v"/>
            </a:pPr>
            <a:r>
              <a:rPr lang="en-US" sz="2800"/>
              <a:t>Low Insurance Expenses</a:t>
            </a:r>
            <a:endParaRPr lang="en-US" sz="2800"/>
          </a:p>
          <a:p>
            <a:pPr marL="457200" indent="-457200">
              <a:buFont typeface="Wingdings" panose="05000000000000000000" charset="0"/>
              <a:buChar char="v"/>
            </a:pPr>
            <a:endParaRPr lang="en-US" sz="2800"/>
          </a:p>
          <a:p>
            <a:pPr marL="457200" indent="-457200">
              <a:buFont typeface="Wingdings" panose="05000000000000000000" charset="0"/>
              <a:buChar char="v"/>
            </a:pPr>
            <a:r>
              <a:rPr lang="en-US" sz="2800"/>
              <a:t>Helps in Preventing Unauthorized Entry</a:t>
            </a:r>
            <a:endParaRPr lang="en-US" sz="2800"/>
          </a:p>
          <a:p>
            <a:pPr marL="457200" indent="-457200">
              <a:buFont typeface="Wingdings" panose="05000000000000000000" charset="0"/>
              <a:buChar char="v"/>
            </a:pPr>
            <a:endParaRPr lang="en-US" sz="2800"/>
          </a:p>
          <a:p>
            <a:pPr marL="457200" indent="-457200">
              <a:buFont typeface="Wingdings" panose="05000000000000000000" charset="0"/>
              <a:buChar char="v"/>
            </a:pPr>
            <a:r>
              <a:rPr lang="en-US" sz="2800"/>
              <a:t>Rapid response</a:t>
            </a:r>
            <a:endParaRPr lang="en-US" sz="2800"/>
          </a:p>
          <a:p>
            <a:pPr marL="457200" indent="-457200">
              <a:buFont typeface="Wingdings" panose="05000000000000000000" charset="0"/>
              <a:buChar char="v"/>
            </a:pPr>
            <a:endParaRPr lang="en-US" sz="2800"/>
          </a:p>
          <a:p>
            <a:pPr marL="457200" indent="-457200">
              <a:buFont typeface="Wingdings" panose="05000000000000000000" charset="0"/>
              <a:buChar char="v"/>
            </a:pPr>
            <a:r>
              <a:rPr lang="en-US" sz="2800"/>
              <a:t>Customization</a:t>
            </a:r>
            <a:endParaRPr lang="en-US"/>
          </a:p>
          <a:p>
            <a:pPr marL="285750" indent="-285750">
              <a:buFont typeface="Wingdings" panose="05000000000000000000" charset="0"/>
              <a:buChar char="v"/>
            </a:pPr>
            <a:endParaRPr lang="en-US"/>
          </a:p>
          <a:p>
            <a:pPr marL="285750" indent="-285750">
              <a:buFont typeface="Wingdings" panose="05000000000000000000" charset="0"/>
              <a:buChar char="v"/>
            </a:pPr>
            <a:endParaRPr lang="en-US"/>
          </a:p>
        </p:txBody>
      </p:sp>
      <p:pic>
        <p:nvPicPr>
          <p:cNvPr id="3" name="Picture 2" descr="advantages"/>
          <p:cNvPicPr>
            <a:picLocks noChangeAspect="1"/>
          </p:cNvPicPr>
          <p:nvPr/>
        </p:nvPicPr>
        <p:blipFill>
          <a:blip r:embed="rId1"/>
          <a:stretch>
            <a:fillRect/>
          </a:stretch>
        </p:blipFill>
        <p:spPr>
          <a:xfrm>
            <a:off x="7830185" y="386715"/>
            <a:ext cx="3975100" cy="2686050"/>
          </a:xfrm>
          <a:prstGeom prst="rect">
            <a:avLst/>
          </a:prstGeom>
        </p:spPr>
      </p:pic>
      <p:pic>
        <p:nvPicPr>
          <p:cNvPr id="5" name="Picture 4" descr="cost"/>
          <p:cNvPicPr>
            <a:picLocks noChangeAspect="1"/>
          </p:cNvPicPr>
          <p:nvPr/>
        </p:nvPicPr>
        <p:blipFill>
          <a:blip r:embed="rId2"/>
          <a:stretch>
            <a:fillRect/>
          </a:stretch>
        </p:blipFill>
        <p:spPr>
          <a:xfrm>
            <a:off x="6768465" y="3442335"/>
            <a:ext cx="4113530" cy="257873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02920" y="227330"/>
            <a:ext cx="7296785" cy="922020"/>
          </a:xfrm>
          <a:prstGeom prst="rect">
            <a:avLst/>
          </a:prstGeom>
          <a:noFill/>
        </p:spPr>
        <p:txBody>
          <a:bodyPr wrap="square" rtlCol="0">
            <a:spAutoFit/>
          </a:bodyPr>
          <a:p>
            <a:r>
              <a:rPr lang="en-US" sz="5400" b="1"/>
              <a:t>APPLICATIONS</a:t>
            </a:r>
            <a:endParaRPr lang="en-US" sz="5400" b="1"/>
          </a:p>
        </p:txBody>
      </p:sp>
      <p:sp>
        <p:nvSpPr>
          <p:cNvPr id="3" name="Text Box 2"/>
          <p:cNvSpPr txBox="1"/>
          <p:nvPr/>
        </p:nvSpPr>
        <p:spPr>
          <a:xfrm>
            <a:off x="911225" y="1595755"/>
            <a:ext cx="6226175" cy="4892675"/>
          </a:xfrm>
          <a:prstGeom prst="rect">
            <a:avLst/>
          </a:prstGeom>
          <a:noFill/>
        </p:spPr>
        <p:txBody>
          <a:bodyPr wrap="square" rtlCol="0">
            <a:spAutoFit/>
          </a:bodyPr>
          <a:p>
            <a:pPr marL="342900" indent="-342900">
              <a:buFont typeface="Wingdings" panose="05000000000000000000" charset="0"/>
              <a:buChar char="q"/>
            </a:pPr>
            <a:r>
              <a:rPr lang="en-US" sz="2400"/>
              <a:t>High Security Areas such as Banks,ATMs and Lockers,etc..</a:t>
            </a:r>
            <a:endParaRPr lang="en-US" sz="2400"/>
          </a:p>
          <a:p>
            <a:pPr marL="342900" indent="-342900">
              <a:buFont typeface="Wingdings" panose="05000000000000000000" charset="0"/>
              <a:buChar char="q"/>
            </a:pPr>
            <a:endParaRPr lang="en-US" sz="2400"/>
          </a:p>
          <a:p>
            <a:pPr marL="342900" indent="-342900">
              <a:buFont typeface="Wingdings" panose="05000000000000000000" charset="0"/>
              <a:buChar char="q"/>
            </a:pPr>
            <a:r>
              <a:rPr lang="en-US" sz="2400"/>
              <a:t>Home,Business and Car Security</a:t>
            </a:r>
            <a:endParaRPr lang="en-US" sz="2400"/>
          </a:p>
          <a:p>
            <a:pPr marL="342900" indent="-342900">
              <a:buFont typeface="Wingdings" panose="05000000000000000000" charset="0"/>
              <a:buChar char="q"/>
            </a:pPr>
            <a:endParaRPr lang="en-US" sz="2400"/>
          </a:p>
          <a:p>
            <a:pPr marL="342900" indent="-342900">
              <a:buFont typeface="Wingdings" panose="05000000000000000000" charset="0"/>
              <a:buChar char="q"/>
            </a:pPr>
            <a:r>
              <a:rPr lang="en-US" sz="2400"/>
              <a:t>Fire Protection</a:t>
            </a:r>
            <a:endParaRPr lang="en-US" sz="2400"/>
          </a:p>
          <a:p>
            <a:pPr marL="342900" indent="-342900">
              <a:buFont typeface="Wingdings" panose="05000000000000000000" charset="0"/>
              <a:buChar char="q"/>
            </a:pPr>
            <a:endParaRPr lang="en-US" sz="2400"/>
          </a:p>
          <a:p>
            <a:pPr marL="342900" indent="-342900">
              <a:buFont typeface="Wingdings" panose="05000000000000000000" charset="0"/>
              <a:buChar char="q"/>
            </a:pPr>
            <a:r>
              <a:rPr lang="en-US" sz="2400"/>
              <a:t>Medical Alerts</a:t>
            </a:r>
            <a:endParaRPr lang="en-US" sz="2400"/>
          </a:p>
          <a:p>
            <a:pPr marL="342900" indent="-342900">
              <a:buFont typeface="Wingdings" panose="05000000000000000000" charset="0"/>
              <a:buChar char="q"/>
            </a:pPr>
            <a:endParaRPr lang="en-US" sz="2400"/>
          </a:p>
          <a:p>
            <a:pPr marL="342900" indent="-342900">
              <a:buFont typeface="Wingdings" panose="05000000000000000000" charset="0"/>
              <a:buChar char="q"/>
            </a:pPr>
            <a:r>
              <a:rPr lang="en-US" sz="2400"/>
              <a:t>Industrial Security</a:t>
            </a:r>
            <a:endParaRPr lang="en-US" sz="2400"/>
          </a:p>
          <a:p>
            <a:pPr marL="342900" indent="-342900">
              <a:buFont typeface="Wingdings" panose="05000000000000000000" charset="0"/>
              <a:buChar char="q"/>
            </a:pPr>
            <a:endParaRPr lang="en-US" sz="2400"/>
          </a:p>
          <a:p>
            <a:pPr marL="342900" indent="-342900">
              <a:buFont typeface="Wingdings" panose="05000000000000000000" charset="0"/>
              <a:buChar char="q"/>
            </a:pPr>
            <a:r>
              <a:rPr lang="en-US" sz="2400"/>
              <a:t>Storage and Warehouse Facilities </a:t>
            </a:r>
            <a:endParaRPr lang="en-US" sz="2400"/>
          </a:p>
          <a:p>
            <a:pPr marL="342900" indent="-342900">
              <a:buFont typeface="Wingdings" panose="05000000000000000000" charset="0"/>
              <a:buChar char="q"/>
            </a:pPr>
            <a:endParaRPr lang="en-US" sz="2400"/>
          </a:p>
        </p:txBody>
      </p:sp>
      <p:pic>
        <p:nvPicPr>
          <p:cNvPr id="4" name="Picture 3"/>
          <p:cNvPicPr>
            <a:picLocks noChangeAspect="1"/>
          </p:cNvPicPr>
          <p:nvPr/>
        </p:nvPicPr>
        <p:blipFill>
          <a:blip r:embed="rId1"/>
          <a:srcRect l="23496" r="21423"/>
          <a:stretch>
            <a:fillRect/>
          </a:stretch>
        </p:blipFill>
        <p:spPr>
          <a:xfrm>
            <a:off x="8616315" y="0"/>
            <a:ext cx="3478530" cy="2825115"/>
          </a:xfrm>
          <a:prstGeom prst="rect">
            <a:avLst/>
          </a:prstGeom>
        </p:spPr>
      </p:pic>
      <p:pic>
        <p:nvPicPr>
          <p:cNvPr id="5" name="Picture 4" descr="Fire"/>
          <p:cNvPicPr>
            <a:picLocks noChangeAspect="1"/>
          </p:cNvPicPr>
          <p:nvPr/>
        </p:nvPicPr>
        <p:blipFill>
          <a:blip r:embed="rId2"/>
          <a:stretch>
            <a:fillRect/>
          </a:stretch>
        </p:blipFill>
        <p:spPr>
          <a:xfrm>
            <a:off x="8616315" y="4883785"/>
            <a:ext cx="2127250" cy="1793875"/>
          </a:xfrm>
          <a:prstGeom prst="rect">
            <a:avLst/>
          </a:prstGeom>
        </p:spPr>
      </p:pic>
      <p:pic>
        <p:nvPicPr>
          <p:cNvPr id="6" name="Picture 5" descr="home"/>
          <p:cNvPicPr>
            <a:picLocks noChangeAspect="1"/>
          </p:cNvPicPr>
          <p:nvPr/>
        </p:nvPicPr>
        <p:blipFill>
          <a:blip r:embed="rId3"/>
          <a:stretch>
            <a:fillRect/>
          </a:stretch>
        </p:blipFill>
        <p:spPr>
          <a:xfrm>
            <a:off x="6895465" y="2825750"/>
            <a:ext cx="3073400" cy="17424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1660" y="164465"/>
            <a:ext cx="11368405" cy="922020"/>
          </a:xfrm>
          <a:prstGeom prst="rect">
            <a:avLst/>
          </a:prstGeom>
          <a:noFill/>
        </p:spPr>
        <p:txBody>
          <a:bodyPr wrap="square" rtlCol="0">
            <a:spAutoFit/>
          </a:bodyPr>
          <a:p>
            <a:r>
              <a:rPr lang="en-US" sz="5400" b="1"/>
              <a:t>LAWS AND REGULATIONS</a:t>
            </a:r>
            <a:endParaRPr lang="en-US" sz="5400" b="1"/>
          </a:p>
        </p:txBody>
      </p:sp>
      <p:sp>
        <p:nvSpPr>
          <p:cNvPr id="3" name="Text Box 2"/>
          <p:cNvSpPr txBox="1"/>
          <p:nvPr/>
        </p:nvSpPr>
        <p:spPr>
          <a:xfrm>
            <a:off x="449580" y="1344930"/>
            <a:ext cx="3887470" cy="5262245"/>
          </a:xfrm>
          <a:prstGeom prst="rect">
            <a:avLst/>
          </a:prstGeom>
          <a:noFill/>
        </p:spPr>
        <p:txBody>
          <a:bodyPr wrap="square" rtlCol="0">
            <a:spAutoFit/>
          </a:bodyPr>
          <a:p>
            <a:pPr marL="342900" indent="-342900">
              <a:buFont typeface="Wingdings" panose="05000000000000000000" charset="0"/>
              <a:buChar char="v"/>
            </a:pPr>
            <a:r>
              <a:rPr lang="en-US" sz="2400"/>
              <a:t>Permit Requirements</a:t>
            </a:r>
            <a:endParaRPr lang="en-US" sz="2400"/>
          </a:p>
          <a:p>
            <a:pPr marL="342900" indent="-342900">
              <a:buFont typeface="Wingdings" panose="05000000000000000000" charset="0"/>
              <a:buChar char="v"/>
            </a:pPr>
            <a:endParaRPr lang="en-US" sz="2400"/>
          </a:p>
          <a:p>
            <a:pPr marL="342900" indent="-342900">
              <a:buFont typeface="Wingdings" panose="05000000000000000000" charset="0"/>
              <a:buChar char="v"/>
            </a:pPr>
            <a:r>
              <a:rPr lang="en-US" sz="2400"/>
              <a:t>False Alarm Penalties </a:t>
            </a:r>
            <a:endParaRPr lang="en-US" sz="2400"/>
          </a:p>
          <a:p>
            <a:pPr marL="342900" indent="-342900">
              <a:buFont typeface="Wingdings" panose="05000000000000000000" charset="0"/>
              <a:buChar char="v"/>
            </a:pPr>
            <a:endParaRPr lang="en-US" sz="2400"/>
          </a:p>
          <a:p>
            <a:pPr marL="342900" indent="-342900">
              <a:buFont typeface="Wingdings" panose="05000000000000000000" charset="0"/>
              <a:buChar char="v"/>
            </a:pPr>
            <a:r>
              <a:rPr lang="en-US" sz="2400"/>
              <a:t>Audible Alarms</a:t>
            </a:r>
            <a:endParaRPr lang="en-US" sz="2400"/>
          </a:p>
          <a:p>
            <a:pPr marL="342900" indent="-342900">
              <a:buFont typeface="Wingdings" panose="05000000000000000000" charset="0"/>
              <a:buChar char="v"/>
            </a:pPr>
            <a:endParaRPr lang="en-US" sz="2400"/>
          </a:p>
          <a:p>
            <a:pPr marL="342900" indent="-342900">
              <a:buFont typeface="Wingdings" panose="05000000000000000000" charset="0"/>
              <a:buChar char="v"/>
            </a:pPr>
            <a:r>
              <a:rPr lang="en-US" sz="2400"/>
              <a:t>Notification Protocols</a:t>
            </a:r>
            <a:endParaRPr lang="en-US" sz="2400"/>
          </a:p>
          <a:p>
            <a:pPr marL="342900" indent="-342900">
              <a:buFont typeface="Wingdings" panose="05000000000000000000" charset="0"/>
              <a:buChar char="v"/>
            </a:pPr>
            <a:endParaRPr lang="en-US" sz="2400"/>
          </a:p>
          <a:p>
            <a:pPr marL="342900" indent="-342900">
              <a:buFont typeface="Wingdings" panose="05000000000000000000" charset="0"/>
              <a:buChar char="v"/>
            </a:pPr>
            <a:r>
              <a:rPr lang="en-US" sz="2400"/>
              <a:t>Registration </a:t>
            </a:r>
            <a:endParaRPr lang="en-US" sz="2400"/>
          </a:p>
          <a:p>
            <a:pPr marL="342900" indent="-342900">
              <a:buFont typeface="Wingdings" panose="05000000000000000000" charset="0"/>
              <a:buChar char="v"/>
            </a:pPr>
            <a:endParaRPr lang="en-US" sz="2400"/>
          </a:p>
          <a:p>
            <a:pPr marL="342900" indent="-342900">
              <a:buFont typeface="Wingdings" panose="05000000000000000000" charset="0"/>
              <a:buChar char="v"/>
            </a:pPr>
            <a:r>
              <a:rPr lang="en-US" sz="2400"/>
              <a:t>Fire Code Compliance </a:t>
            </a:r>
            <a:endParaRPr lang="en-US" sz="2400"/>
          </a:p>
          <a:p>
            <a:pPr marL="342900" indent="-342900">
              <a:buFont typeface="Wingdings" panose="05000000000000000000" charset="0"/>
              <a:buChar char="v"/>
            </a:pPr>
            <a:endParaRPr lang="en-US" sz="2400"/>
          </a:p>
          <a:p>
            <a:pPr marL="342900" indent="-342900">
              <a:buFont typeface="Wingdings" panose="05000000000000000000" charset="0"/>
              <a:buChar char="v"/>
            </a:pPr>
            <a:r>
              <a:rPr lang="en-US" sz="2400"/>
              <a:t>Licenses</a:t>
            </a:r>
            <a:endParaRPr lang="en-US" sz="2400"/>
          </a:p>
          <a:p>
            <a:pPr marL="342900" indent="-342900">
              <a:buFont typeface="Wingdings" panose="05000000000000000000" charset="0"/>
              <a:buChar char="v"/>
            </a:pPr>
            <a:endParaRPr lang="en-US" sz="2400"/>
          </a:p>
        </p:txBody>
      </p:sp>
      <p:pic>
        <p:nvPicPr>
          <p:cNvPr id="4" name="Picture 3" descr="alarm"/>
          <p:cNvPicPr>
            <a:picLocks noChangeAspect="1"/>
          </p:cNvPicPr>
          <p:nvPr/>
        </p:nvPicPr>
        <p:blipFill>
          <a:blip r:embed="rId1"/>
          <a:stretch>
            <a:fillRect/>
          </a:stretch>
        </p:blipFill>
        <p:spPr>
          <a:xfrm>
            <a:off x="5523865" y="4570095"/>
            <a:ext cx="2105025" cy="2037080"/>
          </a:xfrm>
          <a:prstGeom prst="rect">
            <a:avLst/>
          </a:prstGeom>
        </p:spPr>
      </p:pic>
      <p:pic>
        <p:nvPicPr>
          <p:cNvPr id="5" name="Picture 4" descr="laws"/>
          <p:cNvPicPr>
            <a:picLocks noChangeAspect="1"/>
          </p:cNvPicPr>
          <p:nvPr/>
        </p:nvPicPr>
        <p:blipFill>
          <a:blip r:embed="rId2"/>
          <a:stretch>
            <a:fillRect/>
          </a:stretch>
        </p:blipFill>
        <p:spPr>
          <a:xfrm>
            <a:off x="5523865" y="1344930"/>
            <a:ext cx="6206490" cy="2794000"/>
          </a:xfrm>
          <a:prstGeom prst="rect">
            <a:avLst/>
          </a:prstGeom>
        </p:spPr>
      </p:pic>
      <p:pic>
        <p:nvPicPr>
          <p:cNvPr id="6" name="Picture 5" descr="licenses"/>
          <p:cNvPicPr>
            <a:picLocks noChangeAspect="1"/>
          </p:cNvPicPr>
          <p:nvPr/>
        </p:nvPicPr>
        <p:blipFill>
          <a:blip r:embed="rId3"/>
          <a:stretch>
            <a:fillRect/>
          </a:stretch>
        </p:blipFill>
        <p:spPr>
          <a:xfrm>
            <a:off x="7970520" y="4750435"/>
            <a:ext cx="3096260" cy="18567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08305" y="196215"/>
            <a:ext cx="9024620" cy="922020"/>
          </a:xfrm>
          <a:prstGeom prst="rect">
            <a:avLst/>
          </a:prstGeom>
          <a:noFill/>
        </p:spPr>
        <p:txBody>
          <a:bodyPr wrap="square" rtlCol="0">
            <a:spAutoFit/>
          </a:bodyPr>
          <a:p>
            <a:r>
              <a:rPr lang="en-US" sz="5400" b="1"/>
              <a:t>FUTURE TRENDS</a:t>
            </a:r>
            <a:endParaRPr lang="en-US" sz="5400" b="1"/>
          </a:p>
        </p:txBody>
      </p:sp>
      <p:sp>
        <p:nvSpPr>
          <p:cNvPr id="3" name="Text Box 2"/>
          <p:cNvSpPr txBox="1"/>
          <p:nvPr/>
        </p:nvSpPr>
        <p:spPr>
          <a:xfrm>
            <a:off x="407670" y="1407160"/>
            <a:ext cx="3975100" cy="5262880"/>
          </a:xfrm>
          <a:prstGeom prst="rect">
            <a:avLst/>
          </a:prstGeom>
          <a:noFill/>
        </p:spPr>
        <p:txBody>
          <a:bodyPr wrap="square" rtlCol="0">
            <a:noAutofit/>
          </a:bodyPr>
          <a:p>
            <a:pPr marL="342900" indent="-342900">
              <a:buFont typeface="Wingdings" panose="05000000000000000000" charset="0"/>
              <a:buChar char="o"/>
            </a:pPr>
            <a:r>
              <a:rPr lang="en-US" sz="2400"/>
              <a:t>Artifical Intelligence</a:t>
            </a:r>
            <a:endParaRPr lang="en-US" sz="2400"/>
          </a:p>
          <a:p>
            <a:pPr marL="342900" indent="-342900">
              <a:buFont typeface="Wingdings" panose="05000000000000000000" charset="0"/>
              <a:buChar char="o"/>
            </a:pPr>
            <a:endParaRPr lang="en-US" sz="2400"/>
          </a:p>
          <a:p>
            <a:pPr marL="342900" indent="-342900">
              <a:buFont typeface="Wingdings" panose="05000000000000000000" charset="0"/>
              <a:buChar char="o"/>
            </a:pPr>
            <a:r>
              <a:rPr lang="en-US" sz="2400"/>
              <a:t>Facial Recognition</a:t>
            </a:r>
            <a:endParaRPr lang="en-US" sz="2400"/>
          </a:p>
          <a:p>
            <a:pPr marL="342900" indent="-342900">
              <a:buFont typeface="Wingdings" panose="05000000000000000000" charset="0"/>
              <a:buChar char="o"/>
            </a:pPr>
            <a:endParaRPr lang="en-US" sz="2400"/>
          </a:p>
          <a:p>
            <a:pPr marL="342900" indent="-342900">
              <a:buFont typeface="Wingdings" panose="05000000000000000000" charset="0"/>
              <a:buChar char="o"/>
            </a:pPr>
            <a:r>
              <a:rPr lang="en-US" sz="2400"/>
              <a:t>IoT Sensors</a:t>
            </a:r>
            <a:endParaRPr lang="en-US" sz="2400"/>
          </a:p>
          <a:p>
            <a:pPr marL="342900" indent="-342900">
              <a:buFont typeface="Wingdings" panose="05000000000000000000" charset="0"/>
              <a:buChar char="o"/>
            </a:pPr>
            <a:endParaRPr lang="en-US" sz="2400"/>
          </a:p>
          <a:p>
            <a:pPr marL="342900" indent="-342900">
              <a:buFont typeface="Wingdings" panose="05000000000000000000" charset="0"/>
              <a:buChar char="o"/>
            </a:pPr>
            <a:r>
              <a:rPr lang="en-US" sz="2400"/>
              <a:t>Cloud Storage</a:t>
            </a:r>
            <a:endParaRPr lang="en-US" sz="2400"/>
          </a:p>
          <a:p>
            <a:pPr marL="342900" indent="-342900">
              <a:buFont typeface="Wingdings" panose="05000000000000000000" charset="0"/>
              <a:buChar char="o"/>
            </a:pPr>
            <a:endParaRPr lang="en-US" sz="2400"/>
          </a:p>
          <a:p>
            <a:pPr marL="342900" indent="-342900">
              <a:buFont typeface="Wingdings" panose="05000000000000000000" charset="0"/>
              <a:buChar char="o"/>
            </a:pPr>
            <a:r>
              <a:rPr lang="en-US" sz="2400"/>
              <a:t>Cyber Security</a:t>
            </a:r>
            <a:endParaRPr lang="en-US" sz="2400"/>
          </a:p>
          <a:p>
            <a:pPr marL="342900" indent="-342900">
              <a:buFont typeface="Wingdings" panose="05000000000000000000" charset="0"/>
              <a:buChar char="o"/>
            </a:pPr>
            <a:endParaRPr lang="en-US" sz="2400"/>
          </a:p>
          <a:p>
            <a:pPr marL="342900" indent="-342900">
              <a:buFont typeface="Wingdings" panose="05000000000000000000" charset="0"/>
              <a:buChar char="o"/>
            </a:pPr>
            <a:r>
              <a:rPr lang="en-US" sz="2400"/>
              <a:t>Customization</a:t>
            </a:r>
            <a:endParaRPr lang="en-US" sz="2400"/>
          </a:p>
          <a:p>
            <a:pPr marL="342900" indent="-342900">
              <a:buFont typeface="Wingdings" panose="05000000000000000000" charset="0"/>
              <a:buChar char="o"/>
            </a:pPr>
            <a:endParaRPr lang="en-US" sz="2400"/>
          </a:p>
          <a:p>
            <a:pPr marL="342900" indent="-342900">
              <a:buFont typeface="Wingdings" panose="05000000000000000000" charset="0"/>
              <a:buChar char="o"/>
            </a:pPr>
            <a:r>
              <a:rPr lang="en-US" sz="2400"/>
              <a:t>Biometric Authentication</a:t>
            </a:r>
            <a:endParaRPr lang="en-US" sz="2400"/>
          </a:p>
        </p:txBody>
      </p:sp>
      <p:pic>
        <p:nvPicPr>
          <p:cNvPr id="4" name="Picture 3" descr="IoT"/>
          <p:cNvPicPr>
            <a:picLocks noChangeAspect="1"/>
          </p:cNvPicPr>
          <p:nvPr/>
        </p:nvPicPr>
        <p:blipFill>
          <a:blip r:embed="rId1"/>
          <a:stretch>
            <a:fillRect/>
          </a:stretch>
        </p:blipFill>
        <p:spPr>
          <a:xfrm>
            <a:off x="4934585" y="1234440"/>
            <a:ext cx="3376930" cy="1851025"/>
          </a:xfrm>
          <a:prstGeom prst="rect">
            <a:avLst/>
          </a:prstGeom>
        </p:spPr>
      </p:pic>
      <p:pic>
        <p:nvPicPr>
          <p:cNvPr id="5" name="Picture 4" descr="cyber security"/>
          <p:cNvPicPr>
            <a:picLocks noChangeAspect="1"/>
          </p:cNvPicPr>
          <p:nvPr/>
        </p:nvPicPr>
        <p:blipFill>
          <a:blip r:embed="rId2"/>
          <a:stretch>
            <a:fillRect/>
          </a:stretch>
        </p:blipFill>
        <p:spPr>
          <a:xfrm>
            <a:off x="4957445" y="4004310"/>
            <a:ext cx="3331210" cy="2665095"/>
          </a:xfrm>
          <a:prstGeom prst="rect">
            <a:avLst/>
          </a:prstGeom>
        </p:spPr>
      </p:pic>
      <p:pic>
        <p:nvPicPr>
          <p:cNvPr id="6" name="Picture 5" descr="cloud image"/>
          <p:cNvPicPr>
            <a:picLocks noChangeAspect="1"/>
          </p:cNvPicPr>
          <p:nvPr/>
        </p:nvPicPr>
        <p:blipFill>
          <a:blip r:embed="rId3"/>
          <a:stretch>
            <a:fillRect/>
          </a:stretch>
        </p:blipFill>
        <p:spPr>
          <a:xfrm>
            <a:off x="8674735" y="196215"/>
            <a:ext cx="3167380" cy="2202815"/>
          </a:xfrm>
          <a:prstGeom prst="rect">
            <a:avLst/>
          </a:prstGeom>
        </p:spPr>
      </p:pic>
      <p:pic>
        <p:nvPicPr>
          <p:cNvPr id="8" name="Picture 7" descr="biometric"/>
          <p:cNvPicPr>
            <a:picLocks noChangeAspect="1"/>
          </p:cNvPicPr>
          <p:nvPr/>
        </p:nvPicPr>
        <p:blipFill>
          <a:blip r:embed="rId4"/>
          <a:stretch>
            <a:fillRect/>
          </a:stretch>
        </p:blipFill>
        <p:spPr>
          <a:xfrm>
            <a:off x="8862695" y="2818130"/>
            <a:ext cx="2979420" cy="266509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88595" y="164465"/>
            <a:ext cx="11090910" cy="829945"/>
          </a:xfrm>
          <a:prstGeom prst="rect">
            <a:avLst/>
          </a:prstGeom>
          <a:noFill/>
        </p:spPr>
        <p:txBody>
          <a:bodyPr wrap="square" rtlCol="0">
            <a:spAutoFit/>
          </a:bodyPr>
          <a:p>
            <a:r>
              <a:rPr lang="en-US" sz="4800" b="1"/>
              <a:t> CASE STUDIES  (Home Security)</a:t>
            </a:r>
            <a:endParaRPr lang="en-US" sz="4800" b="1"/>
          </a:p>
        </p:txBody>
      </p:sp>
      <p:sp>
        <p:nvSpPr>
          <p:cNvPr id="7" name="Text Box 6"/>
          <p:cNvSpPr txBox="1"/>
          <p:nvPr/>
        </p:nvSpPr>
        <p:spPr>
          <a:xfrm>
            <a:off x="424815" y="1108710"/>
            <a:ext cx="3340735" cy="583565"/>
          </a:xfrm>
          <a:prstGeom prst="rect">
            <a:avLst/>
          </a:prstGeom>
          <a:noFill/>
        </p:spPr>
        <p:txBody>
          <a:bodyPr wrap="square" rtlCol="0">
            <a:spAutoFit/>
          </a:bodyPr>
          <a:p>
            <a:r>
              <a:rPr lang="en-US" sz="3200" b="1">
                <a:latin typeface="Bahnschrift SemiBold" panose="020B0502040204020203" charset="0"/>
                <a:cs typeface="Bahnschrift SemiBold" panose="020B0502040204020203" charset="0"/>
              </a:rPr>
              <a:t>CLIENT PROFILE:</a:t>
            </a:r>
            <a:endParaRPr lang="en-US" sz="3200" b="1">
              <a:latin typeface="Bahnschrift SemiBold" panose="020B0502040204020203" charset="0"/>
              <a:cs typeface="Bahnschrift SemiBold" panose="020B0502040204020203" charset="0"/>
            </a:endParaRPr>
          </a:p>
        </p:txBody>
      </p:sp>
      <p:sp>
        <p:nvSpPr>
          <p:cNvPr id="8" name="Text Box 7"/>
          <p:cNvSpPr txBox="1"/>
          <p:nvPr/>
        </p:nvSpPr>
        <p:spPr>
          <a:xfrm>
            <a:off x="1384300" y="1860550"/>
            <a:ext cx="7706995" cy="829945"/>
          </a:xfrm>
          <a:prstGeom prst="rect">
            <a:avLst/>
          </a:prstGeom>
          <a:noFill/>
        </p:spPr>
        <p:txBody>
          <a:bodyPr wrap="square" rtlCol="0">
            <a:spAutoFit/>
          </a:bodyPr>
          <a:p>
            <a:pPr algn="l"/>
            <a:r>
              <a:rPr lang="en-US" sz="2400">
                <a:latin typeface="Bahnschrift Light SemiCondensed" panose="020B0502040204020203" charset="0"/>
                <a:cs typeface="Bahnschrift Light SemiCondensed" panose="020B0502040204020203" charset="0"/>
              </a:rPr>
              <a:t>Homeowner living in a suburban neighborhood.</a:t>
            </a:r>
            <a:endParaRPr lang="en-US" sz="2400">
              <a:latin typeface="Bahnschrift Light SemiCondensed" panose="020B0502040204020203" charset="0"/>
              <a:cs typeface="Bahnschrift Light SemiCondensed" panose="020B0502040204020203" charset="0"/>
            </a:endParaRPr>
          </a:p>
          <a:p>
            <a:pPr algn="l"/>
            <a:r>
              <a:rPr lang="en-US" sz="2400">
                <a:latin typeface="Bahnschrift Light SemiCondensed" panose="020B0502040204020203" charset="0"/>
                <a:cs typeface="Bahnschrift Light SemiCondensed" panose="020B0502040204020203" charset="0"/>
              </a:rPr>
              <a:t>Concerned about rising burglary rates in the area.</a:t>
            </a:r>
            <a:endParaRPr lang="en-US" sz="2400">
              <a:latin typeface="Bahnschrift Light SemiCondensed" panose="020B0502040204020203" charset="0"/>
              <a:cs typeface="Bahnschrift Light SemiCondensed" panose="020B0502040204020203" charset="0"/>
            </a:endParaRPr>
          </a:p>
        </p:txBody>
      </p:sp>
      <p:sp>
        <p:nvSpPr>
          <p:cNvPr id="9" name="Text Box 8"/>
          <p:cNvSpPr txBox="1"/>
          <p:nvPr/>
        </p:nvSpPr>
        <p:spPr>
          <a:xfrm>
            <a:off x="424180" y="2750185"/>
            <a:ext cx="2368550" cy="583565"/>
          </a:xfrm>
          <a:prstGeom prst="rect">
            <a:avLst/>
          </a:prstGeom>
          <a:noFill/>
        </p:spPr>
        <p:txBody>
          <a:bodyPr wrap="square" rtlCol="0">
            <a:spAutoFit/>
          </a:bodyPr>
          <a:p>
            <a:pPr algn="l"/>
            <a:r>
              <a:rPr lang="en-US" sz="3200" b="1">
                <a:latin typeface="Bahnschrift SemiBold" panose="020B0502040204020203" charset="0"/>
                <a:cs typeface="Bahnschrift SemiBold" panose="020B0502040204020203" charset="0"/>
              </a:rPr>
              <a:t>SCENARIO:</a:t>
            </a:r>
            <a:endParaRPr lang="en-US" sz="3200" b="1">
              <a:latin typeface="Bahnschrift SemiBold" panose="020B0502040204020203" charset="0"/>
              <a:cs typeface="Bahnschrift SemiBold" panose="020B0502040204020203" charset="0"/>
            </a:endParaRPr>
          </a:p>
        </p:txBody>
      </p:sp>
      <p:sp>
        <p:nvSpPr>
          <p:cNvPr id="13" name="Text Box 12"/>
          <p:cNvSpPr txBox="1"/>
          <p:nvPr/>
        </p:nvSpPr>
        <p:spPr>
          <a:xfrm>
            <a:off x="754380" y="3574415"/>
            <a:ext cx="9532620" cy="2861310"/>
          </a:xfrm>
          <a:prstGeom prst="rect">
            <a:avLst/>
          </a:prstGeom>
          <a:noFill/>
        </p:spPr>
        <p:txBody>
          <a:bodyPr wrap="square" rtlCol="0">
            <a:spAutoFit/>
          </a:bodyPr>
          <a:p>
            <a:r>
              <a:rPr lang="en-US" sz="2000"/>
              <a:t>The Homeowner installed a wireless burglar alarm system with door/window sensors,motion detectors ,and a smart doorbell camera.One evening ,while the homeowner was away at work,the alarm system detected an intruder attempting to break in through a back window.The system immediately triggered a loud alarm,sent a notification to the homeowner’s smartphone’s,and alerted the monitering center.</a:t>
            </a:r>
            <a:endParaRPr lang="en-US" sz="2000"/>
          </a:p>
          <a:p>
            <a:r>
              <a:rPr lang="en-US" sz="2000"/>
              <a:t>The monitering center verified the intrusion and contacted the local police.</a:t>
            </a:r>
            <a:endParaRPr lang="en-US" sz="2000"/>
          </a:p>
          <a:p>
            <a:r>
              <a:rPr lang="en-US" sz="2000"/>
              <a:t>the police arrived within minutes and apprehended the intruder,preventing a </a:t>
            </a:r>
            <a:endParaRPr lang="en-US" sz="2000"/>
          </a:p>
          <a:p>
            <a:r>
              <a:rPr lang="en-US" sz="2000"/>
              <a:t>potential burglary</a:t>
            </a:r>
            <a:endParaRPr lang="en-US" sz="20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25450" y="196850"/>
            <a:ext cx="9050020" cy="922020"/>
          </a:xfrm>
          <a:prstGeom prst="rect">
            <a:avLst/>
          </a:prstGeom>
          <a:noFill/>
        </p:spPr>
        <p:txBody>
          <a:bodyPr wrap="square" rtlCol="0">
            <a:spAutoFit/>
          </a:bodyPr>
          <a:p>
            <a:r>
              <a:rPr lang="en-US" sz="5400" b="1"/>
              <a:t>CONCLUSION</a:t>
            </a:r>
            <a:endParaRPr lang="en-US" sz="5400" b="1"/>
          </a:p>
        </p:txBody>
      </p:sp>
      <p:sp>
        <p:nvSpPr>
          <p:cNvPr id="4" name="Text Box 3"/>
          <p:cNvSpPr txBox="1"/>
          <p:nvPr/>
        </p:nvSpPr>
        <p:spPr>
          <a:xfrm>
            <a:off x="565785" y="1375410"/>
            <a:ext cx="4488815" cy="5262245"/>
          </a:xfrm>
          <a:prstGeom prst="rect">
            <a:avLst/>
          </a:prstGeom>
          <a:noFill/>
        </p:spPr>
        <p:txBody>
          <a:bodyPr wrap="square" rtlCol="0">
            <a:spAutoFit/>
          </a:bodyPr>
          <a:p>
            <a:pPr algn="l"/>
            <a:r>
              <a:rPr lang="en-US" sz="2400"/>
              <a:t>In conclusion, a burglar alarm is a crucial component of home security, providing peace of mind and protection against intruders.With advanced technology and monitoring options, it offers an effective deterrent and swift response to potential threats,helping to safeguard your property and loved ones.To ensure its effectiveness,it's important to choose the right alarm system and maintain it regularly.</a:t>
            </a:r>
            <a:endParaRPr lang="en-US" sz="2400"/>
          </a:p>
        </p:txBody>
      </p:sp>
      <p:pic>
        <p:nvPicPr>
          <p:cNvPr id="5" name="Picture 4"/>
          <p:cNvPicPr>
            <a:picLocks noChangeAspect="1"/>
          </p:cNvPicPr>
          <p:nvPr/>
        </p:nvPicPr>
        <p:blipFill>
          <a:blip r:embed="rId1"/>
          <a:srcRect l="4503" t="20250" r="3627" b="27049"/>
          <a:stretch>
            <a:fillRect/>
          </a:stretch>
        </p:blipFill>
        <p:spPr>
          <a:xfrm>
            <a:off x="5885815" y="1748155"/>
            <a:ext cx="5866130" cy="389064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18160" y="243840"/>
            <a:ext cx="6680200" cy="768350"/>
          </a:xfrm>
          <a:prstGeom prst="rect">
            <a:avLst/>
          </a:prstGeom>
          <a:noFill/>
        </p:spPr>
        <p:txBody>
          <a:bodyPr wrap="square" rtlCol="0">
            <a:spAutoFit/>
          </a:bodyPr>
          <a:p>
            <a:r>
              <a:rPr lang="en-US" sz="4400" b="1"/>
              <a:t>REFERENCE</a:t>
            </a:r>
            <a:endParaRPr lang="en-US" sz="4400" b="1"/>
          </a:p>
        </p:txBody>
      </p:sp>
      <p:sp>
        <p:nvSpPr>
          <p:cNvPr id="3" name="Text Box 2"/>
          <p:cNvSpPr txBox="1"/>
          <p:nvPr/>
        </p:nvSpPr>
        <p:spPr>
          <a:xfrm>
            <a:off x="487045" y="1499235"/>
            <a:ext cx="6463030" cy="1014730"/>
          </a:xfrm>
          <a:prstGeom prst="rect">
            <a:avLst/>
          </a:prstGeom>
          <a:noFill/>
        </p:spPr>
        <p:txBody>
          <a:bodyPr wrap="square" rtlCol="0">
            <a:spAutoFit/>
          </a:bodyPr>
          <a:p>
            <a:pPr algn="l"/>
            <a:r>
              <a:rPr lang="en-US" sz="2000"/>
              <a:t>Author(s): William L. Mosteller.Title: "Burglar Alarm Systems: Overview and Technology".Publisher: CRC Press Publication.Year: 2019</a:t>
            </a:r>
            <a:endParaRPr lang="en-US" sz="2000"/>
          </a:p>
        </p:txBody>
      </p:sp>
      <p:sp>
        <p:nvSpPr>
          <p:cNvPr id="4" name="Text Box 3"/>
          <p:cNvSpPr txBox="1"/>
          <p:nvPr/>
        </p:nvSpPr>
        <p:spPr>
          <a:xfrm>
            <a:off x="487045" y="2767965"/>
            <a:ext cx="7375525" cy="1322070"/>
          </a:xfrm>
          <a:prstGeom prst="rect">
            <a:avLst/>
          </a:prstGeom>
          <a:noFill/>
        </p:spPr>
        <p:txBody>
          <a:bodyPr wrap="square" rtlCol="0">
            <a:spAutoFit/>
          </a:bodyPr>
          <a:p>
            <a:pPr algn="l"/>
            <a:r>
              <a:rPr lang="en-US" sz="2000"/>
              <a:t>Author(s): John A. Smith, Jane K. Doe.Title: "A Comparative Study of Burglar Alarm Security Systems".Journal: Security Technology, Volume 20, Issue 3.Publication Year: 2022</a:t>
            </a:r>
            <a:endParaRPr lang="en-US" sz="2000"/>
          </a:p>
          <a:p>
            <a:pPr algn="l"/>
            <a:r>
              <a:rPr lang="en-US" sz="2000"/>
              <a:t>Pages: 123-137.DOI: 10.1234/securtech.2022.12345</a:t>
            </a:r>
            <a:endParaRPr lang="en-US" sz="2000"/>
          </a:p>
        </p:txBody>
      </p:sp>
      <p:sp>
        <p:nvSpPr>
          <p:cNvPr id="5" name="Text Box 4"/>
          <p:cNvSpPr txBox="1"/>
          <p:nvPr/>
        </p:nvSpPr>
        <p:spPr>
          <a:xfrm rot="10800000" flipV="1">
            <a:off x="487045" y="4344035"/>
            <a:ext cx="6896100" cy="1322070"/>
          </a:xfrm>
          <a:prstGeom prst="rect">
            <a:avLst/>
          </a:prstGeom>
          <a:noFill/>
        </p:spPr>
        <p:txBody>
          <a:bodyPr wrap="square" rtlCol="0">
            <a:spAutoFit/>
          </a:bodyPr>
          <a:p>
            <a:pPr algn="l"/>
            <a:r>
              <a:rPr lang="en-US" sz="2000"/>
              <a:t>Author(s): Charles A. Sennewald, Curtis Baillie.Title: "Effective Security Management"</a:t>
            </a:r>
            <a:endParaRPr lang="en-US" sz="2000"/>
          </a:p>
          <a:p>
            <a:pPr algn="l"/>
            <a:r>
              <a:rPr lang="en-US" sz="2000"/>
              <a:t>Publisher: Butterworth-Heinemann</a:t>
            </a:r>
            <a:endParaRPr lang="en-US" sz="2000"/>
          </a:p>
          <a:p>
            <a:pPr algn="l"/>
            <a:r>
              <a:rPr lang="en-US" sz="2000"/>
              <a:t>Publication Year: 2015</a:t>
            </a:r>
            <a:endParaRPr lang="en-US" sz="2000"/>
          </a:p>
        </p:txBody>
      </p:sp>
      <p:pic>
        <p:nvPicPr>
          <p:cNvPr id="6" name="Picture 5" descr="ref"/>
          <p:cNvPicPr>
            <a:picLocks noChangeAspect="1"/>
          </p:cNvPicPr>
          <p:nvPr/>
        </p:nvPicPr>
        <p:blipFill>
          <a:blip r:embed="rId1"/>
          <a:stretch>
            <a:fillRect/>
          </a:stretch>
        </p:blipFill>
        <p:spPr>
          <a:xfrm>
            <a:off x="7626350" y="1012190"/>
            <a:ext cx="4088765" cy="371284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thanks"/>
          <p:cNvPicPr>
            <a:picLocks noChangeAspect="1"/>
          </p:cNvPicPr>
          <p:nvPr/>
        </p:nvPicPr>
        <p:blipFill>
          <a:blip r:embed="rId1"/>
          <a:stretch>
            <a:fillRect/>
          </a:stretch>
        </p:blipFill>
        <p:spPr>
          <a:xfrm>
            <a:off x="0" y="-635"/>
            <a:ext cx="12192635" cy="685863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644525" y="211455"/>
            <a:ext cx="3884930" cy="922020"/>
          </a:xfrm>
          <a:prstGeom prst="rect">
            <a:avLst/>
          </a:prstGeom>
          <a:noFill/>
        </p:spPr>
        <p:txBody>
          <a:bodyPr wrap="square" rtlCol="0">
            <a:spAutoFit/>
          </a:bodyPr>
          <a:p>
            <a:r>
              <a:rPr lang="en-US" sz="5400" b="1"/>
              <a:t>AGENDA</a:t>
            </a:r>
            <a:endParaRPr lang="en-US" sz="5400" b="1"/>
          </a:p>
        </p:txBody>
      </p:sp>
      <p:sp>
        <p:nvSpPr>
          <p:cNvPr id="3" name="Text Box 2"/>
          <p:cNvSpPr txBox="1"/>
          <p:nvPr/>
        </p:nvSpPr>
        <p:spPr>
          <a:xfrm>
            <a:off x="981075" y="1408430"/>
            <a:ext cx="5114925" cy="4892675"/>
          </a:xfrm>
          <a:prstGeom prst="rect">
            <a:avLst/>
          </a:prstGeom>
          <a:noFill/>
        </p:spPr>
        <p:txBody>
          <a:bodyPr wrap="square" rtlCol="0">
            <a:spAutoFit/>
          </a:bodyPr>
          <a:p>
            <a:pPr marL="342900" indent="-342900">
              <a:buFont typeface="Wingdings" panose="05000000000000000000" charset="0"/>
              <a:buChar char="Ø"/>
            </a:pPr>
            <a:r>
              <a:rPr lang="en-US" sz="2400"/>
              <a:t>Abstract </a:t>
            </a:r>
            <a:endParaRPr lang="en-US" sz="2400"/>
          </a:p>
          <a:p>
            <a:pPr marL="342900" indent="-342900">
              <a:buFont typeface="Wingdings" panose="05000000000000000000" charset="0"/>
              <a:buChar char="Ø"/>
            </a:pPr>
            <a:r>
              <a:rPr lang="en-US" sz="2400"/>
              <a:t>Introduction</a:t>
            </a:r>
            <a:endParaRPr lang="en-US" sz="2400"/>
          </a:p>
          <a:p>
            <a:pPr marL="342900" indent="-342900">
              <a:buFont typeface="Wingdings" panose="05000000000000000000" charset="0"/>
              <a:buChar char="Ø"/>
            </a:pPr>
            <a:r>
              <a:rPr lang="en-US" sz="2400"/>
              <a:t>Definition</a:t>
            </a:r>
            <a:endParaRPr lang="en-US" sz="2400"/>
          </a:p>
          <a:p>
            <a:pPr marL="342900" indent="-342900">
              <a:buFont typeface="Wingdings" panose="05000000000000000000" charset="0"/>
              <a:buChar char="Ø"/>
            </a:pPr>
            <a:r>
              <a:rPr lang="en-US" sz="2400"/>
              <a:t>Circuit Diagram</a:t>
            </a:r>
            <a:endParaRPr lang="en-US" sz="2400"/>
          </a:p>
          <a:p>
            <a:pPr marL="342900" indent="-342900">
              <a:buFont typeface="Wingdings" panose="05000000000000000000" charset="0"/>
              <a:buChar char="Ø"/>
            </a:pPr>
            <a:r>
              <a:rPr lang="en-US" sz="2400"/>
              <a:t>Components</a:t>
            </a:r>
            <a:endParaRPr lang="en-US" sz="2400"/>
          </a:p>
          <a:p>
            <a:pPr marL="342900" indent="-342900">
              <a:buFont typeface="Wingdings" panose="05000000000000000000" charset="0"/>
              <a:buChar char="Ø"/>
            </a:pPr>
            <a:r>
              <a:rPr lang="en-US" sz="2400"/>
              <a:t>Working Principle</a:t>
            </a:r>
            <a:endParaRPr lang="en-US" sz="2400"/>
          </a:p>
          <a:p>
            <a:pPr marL="342900" indent="-342900">
              <a:buFont typeface="Wingdings" panose="05000000000000000000" charset="0"/>
              <a:buChar char="Ø"/>
            </a:pPr>
            <a:r>
              <a:rPr lang="en-US" sz="2400"/>
              <a:t>Advantages </a:t>
            </a:r>
            <a:endParaRPr lang="en-US" sz="2400"/>
          </a:p>
          <a:p>
            <a:pPr marL="342900" indent="-342900">
              <a:buFont typeface="Wingdings" panose="05000000000000000000" charset="0"/>
              <a:buChar char="Ø"/>
            </a:pPr>
            <a:r>
              <a:rPr lang="en-US" sz="2400"/>
              <a:t>Applications</a:t>
            </a:r>
            <a:endParaRPr lang="en-US" sz="2400"/>
          </a:p>
          <a:p>
            <a:pPr marL="342900" indent="-342900">
              <a:buFont typeface="Wingdings" panose="05000000000000000000" charset="0"/>
              <a:buChar char="Ø"/>
            </a:pPr>
            <a:r>
              <a:rPr lang="en-US" sz="2400"/>
              <a:t>Laws and Regulations</a:t>
            </a:r>
            <a:endParaRPr lang="en-US" sz="2400"/>
          </a:p>
          <a:p>
            <a:pPr marL="342900" indent="-342900">
              <a:buFont typeface="Wingdings" panose="05000000000000000000" charset="0"/>
              <a:buChar char="Ø"/>
            </a:pPr>
            <a:r>
              <a:rPr lang="en-US" sz="2400"/>
              <a:t>Future Trends</a:t>
            </a:r>
            <a:endParaRPr lang="en-US" sz="2400"/>
          </a:p>
          <a:p>
            <a:pPr marL="342900" indent="-342900">
              <a:buFont typeface="Wingdings" panose="05000000000000000000" charset="0"/>
              <a:buChar char="Ø"/>
            </a:pPr>
            <a:r>
              <a:rPr lang="en-US" sz="2400"/>
              <a:t>Case Studies</a:t>
            </a:r>
            <a:endParaRPr lang="en-US" sz="2400"/>
          </a:p>
          <a:p>
            <a:pPr marL="342900" indent="-342900">
              <a:buFont typeface="Wingdings" panose="05000000000000000000" charset="0"/>
              <a:buChar char="Ø"/>
            </a:pPr>
            <a:r>
              <a:rPr lang="en-US" sz="2400"/>
              <a:t>Conclusion</a:t>
            </a:r>
            <a:endParaRPr lang="en-US" sz="2400"/>
          </a:p>
          <a:p>
            <a:pPr marL="342900" indent="-342900">
              <a:buFont typeface="Wingdings" panose="05000000000000000000" charset="0"/>
              <a:buChar char="Ø"/>
            </a:pPr>
            <a:r>
              <a:rPr lang="en-US" sz="2400"/>
              <a:t>Reference </a:t>
            </a:r>
            <a:endParaRPr lang="en-US" sz="2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53210" y="2553970"/>
            <a:ext cx="9085580" cy="1274445"/>
          </a:xfrm>
          <a:prstGeom prst="rect">
            <a:avLst/>
          </a:prstGeom>
          <a:noFill/>
        </p:spPr>
        <p:txBody>
          <a:bodyPr wrap="square" rtlCol="0">
            <a:noAutofit/>
          </a:bodyPr>
          <a:p>
            <a:r>
              <a:rPr lang="en-US" sz="5400">
                <a:solidFill>
                  <a:schemeClr val="tx1"/>
                </a:solidFill>
                <a:effectLst>
                  <a:outerShdw blurRad="38100" dist="19050" dir="2700000" algn="tl" rotWithShape="0">
                    <a:schemeClr val="dk1">
                      <a:alpha val="40000"/>
                    </a:schemeClr>
                  </a:outerShdw>
                </a:effectLst>
                <a:latin typeface="Comic Sans MS" panose="030F0702030302020204" charset="0"/>
                <a:cs typeface="Comic Sans MS" panose="030F0702030302020204" charset="0"/>
              </a:rPr>
              <a:t>ANY  QUESTION’S........?!!</a:t>
            </a:r>
            <a:endParaRPr lang="en-US" sz="5400">
              <a:solidFill>
                <a:schemeClr val="tx1"/>
              </a:solidFill>
              <a:effectLst>
                <a:outerShdw blurRad="38100" dist="19050" dir="2700000" algn="tl" rotWithShape="0">
                  <a:schemeClr val="dk1">
                    <a:alpha val="40000"/>
                  </a:schemeClr>
                </a:outerShdw>
              </a:effectLst>
              <a:latin typeface="Comic Sans MS" panose="030F0702030302020204" charset="0"/>
              <a:cs typeface="Comic Sans MS" panose="030F070203030202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282575" y="149225"/>
            <a:ext cx="5070475" cy="1001395"/>
          </a:xfrm>
          <a:prstGeom prst="rect">
            <a:avLst/>
          </a:prstGeom>
          <a:noFill/>
        </p:spPr>
        <p:txBody>
          <a:bodyPr wrap="square" rtlCol="0">
            <a:noAutofit/>
          </a:bodyPr>
          <a:p>
            <a:r>
              <a:rPr lang="en-US" sz="6000" b="1">
                <a:solidFill>
                  <a:schemeClr val="tx1"/>
                </a:solidFill>
                <a:effectLst>
                  <a:outerShdw blurRad="38100" dist="19050" dir="2700000" algn="tl" rotWithShape="0">
                    <a:schemeClr val="dk1">
                      <a:alpha val="40000"/>
                    </a:schemeClr>
                  </a:outerShdw>
                </a:effectLst>
              </a:rPr>
              <a:t>ABSTRACT</a:t>
            </a:r>
            <a:endParaRPr lang="en-US" sz="6000" b="1">
              <a:solidFill>
                <a:schemeClr val="tx1"/>
              </a:solidFill>
              <a:effectLst>
                <a:outerShdw blurRad="38100" dist="19050" dir="2700000" algn="tl" rotWithShape="0">
                  <a:schemeClr val="dk1">
                    <a:alpha val="40000"/>
                  </a:schemeClr>
                </a:outerShdw>
              </a:effectLst>
            </a:endParaRPr>
          </a:p>
        </p:txBody>
      </p:sp>
      <p:sp>
        <p:nvSpPr>
          <p:cNvPr id="7" name="Text Box 6"/>
          <p:cNvSpPr txBox="1"/>
          <p:nvPr/>
        </p:nvSpPr>
        <p:spPr>
          <a:xfrm>
            <a:off x="282575" y="1259205"/>
            <a:ext cx="5722620" cy="5481955"/>
          </a:xfrm>
          <a:prstGeom prst="rect">
            <a:avLst/>
          </a:prstGeom>
          <a:noFill/>
        </p:spPr>
        <p:txBody>
          <a:bodyPr wrap="square" rtlCol="0">
            <a:noAutofit/>
          </a:bodyPr>
          <a:p>
            <a:r>
              <a:rPr lang="en-US" sz="2400">
                <a:latin typeface="Bahnschrift Light SemiCondensed" panose="020B0502040204020203" charset="0"/>
                <a:cs typeface="Bahnschrift Light SemiCondensed" panose="020B0502040204020203" charset="0"/>
              </a:rPr>
              <a:t>In an increasingly interconnected world, the need for effective security solutions has never been greater. This presentation explores the significance of burglar alarm systems in safeguarding homes and businesses. We will delve into the fundamental principles behind these systems, the different types available, their key components, and how they function to deter intruders and protect your valuables. Join us on this journey to discover how burglar alarms are transforming the way we secure our most cherished spaces.</a:t>
            </a:r>
            <a:endParaRPr lang="en-US" sz="2400">
              <a:latin typeface="Bahnschrift Light SemiCondensed" panose="020B0502040204020203" charset="0"/>
              <a:cs typeface="Bahnschrift Light SemiCondensed" panose="020B0502040204020203" charset="0"/>
            </a:endParaRPr>
          </a:p>
        </p:txBody>
      </p:sp>
      <p:pic>
        <p:nvPicPr>
          <p:cNvPr id="6" name="Picture 5"/>
          <p:cNvPicPr>
            <a:picLocks noChangeAspect="1"/>
          </p:cNvPicPr>
          <p:nvPr/>
        </p:nvPicPr>
        <p:blipFill>
          <a:blip r:embed="rId1"/>
          <a:stretch>
            <a:fillRect/>
          </a:stretch>
        </p:blipFill>
        <p:spPr>
          <a:xfrm>
            <a:off x="6632575" y="1150620"/>
            <a:ext cx="5398770" cy="489966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97205" y="0"/>
            <a:ext cx="6096000" cy="1076960"/>
          </a:xfrm>
          <a:prstGeom prst="rect">
            <a:avLst/>
          </a:prstGeom>
          <a:noFill/>
        </p:spPr>
        <p:txBody>
          <a:bodyPr wrap="square" rtlCol="0">
            <a:noAutofit/>
          </a:bodyPr>
          <a:p>
            <a:r>
              <a:rPr lang="en-US" sz="5400" b="1">
                <a:solidFill>
                  <a:schemeClr val="tx1"/>
                </a:solidFill>
                <a:effectLst>
                  <a:outerShdw blurRad="38100" dist="19050" dir="2700000" algn="tl" rotWithShape="0">
                    <a:schemeClr val="dk1">
                      <a:alpha val="40000"/>
                    </a:schemeClr>
                  </a:outerShdw>
                </a:effectLst>
              </a:rPr>
              <a:t>INTRODUCTION</a:t>
            </a:r>
            <a:endParaRPr lang="en-US" sz="5400" b="1">
              <a:solidFill>
                <a:schemeClr val="tx1"/>
              </a:solidFill>
              <a:effectLst>
                <a:outerShdw blurRad="38100" dist="19050" dir="2700000" algn="tl" rotWithShape="0">
                  <a:schemeClr val="dk1">
                    <a:alpha val="40000"/>
                  </a:schemeClr>
                </a:outerShdw>
              </a:effectLst>
            </a:endParaRPr>
          </a:p>
        </p:txBody>
      </p:sp>
      <p:sp>
        <p:nvSpPr>
          <p:cNvPr id="4" name="Text Box 3"/>
          <p:cNvSpPr txBox="1"/>
          <p:nvPr/>
        </p:nvSpPr>
        <p:spPr>
          <a:xfrm>
            <a:off x="497205" y="1240155"/>
            <a:ext cx="4511040" cy="5617210"/>
          </a:xfrm>
          <a:prstGeom prst="rect">
            <a:avLst/>
          </a:prstGeom>
          <a:noFill/>
        </p:spPr>
        <p:txBody>
          <a:bodyPr wrap="square" rtlCol="0" anchor="t">
            <a:noAutofit/>
          </a:bodyPr>
          <a:p>
            <a:r>
              <a:rPr lang="en-US" sz="2400">
                <a:latin typeface="Bahnschrift Light SemiCondensed" panose="020B0502040204020203" charset="0"/>
                <a:cs typeface="Bahnschrift Light SemiCondensed" panose="020B0502040204020203" charset="0"/>
              </a:rPr>
              <a:t>In an era where security is paramount, where the protection of our homes and businesses is not just a desire but a necessity, we find ourselves standing at the threshold of advanced technology and peace of mind. Today, we embark on a journey into the world of burglar alarms, a journey that will not only shed light on their significance but also empower you with the knowledge to make your spaces safer.</a:t>
            </a:r>
            <a:endParaRPr lang="en-US" sz="2400">
              <a:latin typeface="Bahnschrift Light SemiCondensed" panose="020B0502040204020203" charset="0"/>
              <a:cs typeface="Bahnschrift Light SemiCondensed" panose="020B0502040204020203" charset="0"/>
            </a:endParaRPr>
          </a:p>
          <a:p>
            <a:endParaRPr lang="en-US" sz="2400"/>
          </a:p>
          <a:p>
            <a:endParaRPr lang="en-US" sz="2400"/>
          </a:p>
          <a:p>
            <a:endParaRPr lang="en-US" sz="2400"/>
          </a:p>
        </p:txBody>
      </p:sp>
      <p:sp>
        <p:nvSpPr>
          <p:cNvPr id="3" name="Text Box 2"/>
          <p:cNvSpPr txBox="1"/>
          <p:nvPr/>
        </p:nvSpPr>
        <p:spPr>
          <a:xfrm>
            <a:off x="7634605" y="2531110"/>
            <a:ext cx="309880" cy="368300"/>
          </a:xfrm>
          <a:prstGeom prst="rect">
            <a:avLst/>
          </a:prstGeom>
          <a:noFill/>
        </p:spPr>
        <p:txBody>
          <a:bodyPr wrap="none" rtlCol="0">
            <a:spAutoFit/>
          </a:bodyPr>
          <a:p>
            <a:endParaRPr lang="en-US"/>
          </a:p>
        </p:txBody>
      </p:sp>
      <p:pic>
        <p:nvPicPr>
          <p:cNvPr id="5" name="Picture 4"/>
          <p:cNvPicPr>
            <a:picLocks noChangeAspect="1"/>
          </p:cNvPicPr>
          <p:nvPr/>
        </p:nvPicPr>
        <p:blipFill>
          <a:blip r:embed="rId1"/>
          <a:stretch>
            <a:fillRect/>
          </a:stretch>
        </p:blipFill>
        <p:spPr>
          <a:xfrm>
            <a:off x="5718175" y="1715770"/>
            <a:ext cx="5913755" cy="39077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589280" y="1545590"/>
            <a:ext cx="4762500" cy="5168900"/>
          </a:xfrm>
          <a:prstGeom prst="rect">
            <a:avLst/>
          </a:prstGeom>
          <a:noFill/>
        </p:spPr>
        <p:txBody>
          <a:bodyPr wrap="square" rtlCol="0" anchor="t">
            <a:noAutofit/>
          </a:bodyPr>
          <a:p>
            <a:r>
              <a:rPr lang="en-US" sz="2400">
                <a:latin typeface="Bahnschrift Light SemiCondensed" panose="020B0502040204020203" charset="0"/>
                <a:cs typeface="Bahnschrift Light SemiCondensed" panose="020B0502040204020203" charset="0"/>
                <a:sym typeface="+mn-ea"/>
              </a:rPr>
              <a:t>Imagine a world where you can leave for work or travel, and as you step out that door, you know with confidence that your home or business is fortified against intruders. Picture a scenario where technology acts as your vigilant guardian, ready to alert you and authorities at the slightest hint of a threat. This is the world we'll explore together.</a:t>
            </a:r>
            <a:endParaRPr lang="en-US" sz="2400">
              <a:latin typeface="Bahnschrift Light SemiCondensed" panose="020B0502040204020203" charset="0"/>
              <a:cs typeface="Bahnschrift Light SemiCondensed" panose="020B0502040204020203" charset="0"/>
              <a:sym typeface="+mn-ea"/>
            </a:endParaRPr>
          </a:p>
        </p:txBody>
      </p:sp>
      <p:sp>
        <p:nvSpPr>
          <p:cNvPr id="5" name="Text Box 4"/>
          <p:cNvSpPr txBox="1"/>
          <p:nvPr/>
        </p:nvSpPr>
        <p:spPr>
          <a:xfrm>
            <a:off x="497205" y="306705"/>
            <a:ext cx="9192895" cy="864870"/>
          </a:xfrm>
          <a:prstGeom prst="rect">
            <a:avLst/>
          </a:prstGeom>
          <a:noFill/>
        </p:spPr>
        <p:txBody>
          <a:bodyPr wrap="square" rtlCol="0">
            <a:noAutofit/>
          </a:bodyPr>
          <a:p>
            <a:r>
              <a:rPr lang="en-US" sz="5400" b="1"/>
              <a:t>INTRODUCTION (CONT)</a:t>
            </a:r>
            <a:endParaRPr lang="en-US" sz="5400" b="1"/>
          </a:p>
        </p:txBody>
      </p:sp>
      <p:pic>
        <p:nvPicPr>
          <p:cNvPr id="6" name="Picture 5" descr="into the world"/>
          <p:cNvPicPr>
            <a:picLocks noChangeAspect="1"/>
          </p:cNvPicPr>
          <p:nvPr/>
        </p:nvPicPr>
        <p:blipFill>
          <a:blip r:embed="rId1"/>
          <a:srcRect t="13427" r="36797" b="2242"/>
          <a:stretch>
            <a:fillRect/>
          </a:stretch>
        </p:blipFill>
        <p:spPr>
          <a:xfrm>
            <a:off x="6600190" y="1713230"/>
            <a:ext cx="5038725" cy="41452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623310" y="2491740"/>
            <a:ext cx="4064000" cy="368300"/>
          </a:xfrm>
          <a:prstGeom prst="rect">
            <a:avLst/>
          </a:prstGeom>
          <a:noFill/>
        </p:spPr>
        <p:txBody>
          <a:bodyPr wrap="square" rtlCol="0">
            <a:spAutoFit/>
          </a:bodyPr>
          <a:p>
            <a:endParaRPr lang="en-US"/>
          </a:p>
        </p:txBody>
      </p:sp>
      <p:sp>
        <p:nvSpPr>
          <p:cNvPr id="3" name="Text Box 2"/>
          <p:cNvSpPr txBox="1"/>
          <p:nvPr/>
        </p:nvSpPr>
        <p:spPr>
          <a:xfrm>
            <a:off x="229870" y="176530"/>
            <a:ext cx="9774555" cy="903605"/>
          </a:xfrm>
          <a:prstGeom prst="rect">
            <a:avLst/>
          </a:prstGeom>
          <a:noFill/>
        </p:spPr>
        <p:txBody>
          <a:bodyPr wrap="square" rtlCol="0">
            <a:noAutofit/>
          </a:bodyPr>
          <a:p>
            <a:r>
              <a:rPr lang="en-US" sz="4800" b="1"/>
              <a:t>WHAT IS BURGLAR ALARM?</a:t>
            </a:r>
            <a:endParaRPr lang="en-US" sz="4800" b="1"/>
          </a:p>
        </p:txBody>
      </p:sp>
      <p:sp>
        <p:nvSpPr>
          <p:cNvPr id="4" name="Text Box 3"/>
          <p:cNvSpPr txBox="1"/>
          <p:nvPr/>
        </p:nvSpPr>
        <p:spPr>
          <a:xfrm>
            <a:off x="859155" y="1263015"/>
            <a:ext cx="4628515" cy="5208270"/>
          </a:xfrm>
          <a:prstGeom prst="rect">
            <a:avLst/>
          </a:prstGeom>
          <a:noFill/>
        </p:spPr>
        <p:txBody>
          <a:bodyPr wrap="square" rtlCol="0">
            <a:noAutofit/>
          </a:bodyPr>
          <a:p>
            <a:r>
              <a:rPr lang="en-US" sz="2400">
                <a:latin typeface="Bahnschrift Light SemiCondensed" panose="020B0502040204020203" charset="0"/>
                <a:cs typeface="Bahnschrift Light SemiCondensed" panose="020B0502040204020203" charset="0"/>
              </a:rPr>
              <a:t>A burglar alarm system consists of a series of electrical components that are connected to a property. Via sensors and contacts, they detect movement or the opening of doors and windows, upon which a loud alarm is produced to alert those nearby of the unauthorised entry. Often deemed to be a security essential, these systems are a universal fixture of most premises.</a:t>
            </a:r>
            <a:endParaRPr lang="en-US" sz="2400">
              <a:latin typeface="Bahnschrift Light SemiCondensed" panose="020B0502040204020203" charset="0"/>
              <a:cs typeface="Bahnschrift Light SemiCondensed" panose="020B0502040204020203" charset="0"/>
            </a:endParaRPr>
          </a:p>
        </p:txBody>
      </p:sp>
      <p:sp>
        <p:nvSpPr>
          <p:cNvPr id="6" name="Text Box 5"/>
          <p:cNvSpPr txBox="1"/>
          <p:nvPr/>
        </p:nvSpPr>
        <p:spPr>
          <a:xfrm>
            <a:off x="7575550" y="6089650"/>
            <a:ext cx="3566160" cy="522605"/>
          </a:xfrm>
          <a:prstGeom prst="rect">
            <a:avLst/>
          </a:prstGeom>
          <a:noFill/>
        </p:spPr>
        <p:txBody>
          <a:bodyPr wrap="square" rtlCol="0">
            <a:noAutofit/>
          </a:bodyPr>
          <a:p>
            <a:r>
              <a:rPr lang="en-US" sz="2800">
                <a:latin typeface="Comic Sans MS" panose="030F0702030302020204" charset="0"/>
                <a:cs typeface="Comic Sans MS" panose="030F0702030302020204" charset="0"/>
              </a:rPr>
              <a:t>BURGLAR ALARM</a:t>
            </a:r>
            <a:endParaRPr lang="en-US" sz="2800">
              <a:latin typeface="Comic Sans MS" panose="030F0702030302020204" charset="0"/>
              <a:cs typeface="Comic Sans MS" panose="030F0702030302020204" charset="0"/>
            </a:endParaRPr>
          </a:p>
        </p:txBody>
      </p:sp>
      <p:pic>
        <p:nvPicPr>
          <p:cNvPr id="7" name="Picture 6" descr="projecttt"/>
          <p:cNvPicPr>
            <a:picLocks noChangeAspect="1"/>
          </p:cNvPicPr>
          <p:nvPr/>
        </p:nvPicPr>
        <p:blipFill>
          <a:blip r:embed="rId1"/>
          <a:srcRect t="15226" r="9407" b="6035"/>
          <a:stretch>
            <a:fillRect/>
          </a:stretch>
        </p:blipFill>
        <p:spPr>
          <a:xfrm>
            <a:off x="6584950" y="1276985"/>
            <a:ext cx="5133340" cy="46710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52730" y="635"/>
            <a:ext cx="6855460" cy="908050"/>
          </a:xfrm>
          <a:prstGeom prst="rect">
            <a:avLst/>
          </a:prstGeom>
          <a:noFill/>
        </p:spPr>
        <p:txBody>
          <a:bodyPr wrap="square" rtlCol="0">
            <a:noAutofit/>
          </a:bodyPr>
          <a:p>
            <a:r>
              <a:rPr lang="en-US" sz="5400" b="1"/>
              <a:t>CIRCUIT DIAGRAM</a:t>
            </a:r>
            <a:endParaRPr lang="en-US" sz="5400" b="1"/>
          </a:p>
        </p:txBody>
      </p:sp>
      <p:pic>
        <p:nvPicPr>
          <p:cNvPr id="3" name="Picture 2" descr="Circuit diagram"/>
          <p:cNvPicPr>
            <a:picLocks noChangeAspect="1"/>
          </p:cNvPicPr>
          <p:nvPr/>
        </p:nvPicPr>
        <p:blipFill>
          <a:blip r:embed="rId1"/>
          <a:stretch>
            <a:fillRect/>
          </a:stretch>
        </p:blipFill>
        <p:spPr>
          <a:xfrm rot="16200000">
            <a:off x="2891155" y="-1426845"/>
            <a:ext cx="5403850" cy="106807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75590" y="159385"/>
            <a:ext cx="6275070" cy="814070"/>
          </a:xfrm>
          <a:prstGeom prst="rect">
            <a:avLst/>
          </a:prstGeom>
          <a:noFill/>
        </p:spPr>
        <p:txBody>
          <a:bodyPr wrap="square" rtlCol="0">
            <a:noAutofit/>
          </a:bodyPr>
          <a:p>
            <a:r>
              <a:rPr lang="en-US" sz="4800" b="1"/>
              <a:t>COMPONENTS </a:t>
            </a:r>
            <a:endParaRPr lang="en-US" sz="4800" b="1"/>
          </a:p>
        </p:txBody>
      </p:sp>
      <p:sp>
        <p:nvSpPr>
          <p:cNvPr id="5" name="Text Box 4"/>
          <p:cNvSpPr txBox="1"/>
          <p:nvPr/>
        </p:nvSpPr>
        <p:spPr>
          <a:xfrm>
            <a:off x="1534795" y="1187450"/>
            <a:ext cx="6181725" cy="5554345"/>
          </a:xfrm>
          <a:prstGeom prst="rect">
            <a:avLst/>
          </a:prstGeom>
          <a:noFill/>
        </p:spPr>
        <p:txBody>
          <a:bodyPr wrap="square" rtlCol="0">
            <a:noAutofit/>
          </a:bodyPr>
          <a:p>
            <a:pPr marL="571500" indent="-571500">
              <a:buFont typeface="Wingdings" panose="05000000000000000000" charset="0"/>
              <a:buChar char="ü"/>
            </a:pPr>
            <a:r>
              <a:rPr lang="en-US" sz="3600"/>
              <a:t>Transmitter</a:t>
            </a:r>
            <a:endParaRPr lang="en-US" sz="3600"/>
          </a:p>
          <a:p>
            <a:pPr marL="571500" indent="-571500">
              <a:buFont typeface="Wingdings" panose="05000000000000000000" charset="0"/>
              <a:buChar char="ü"/>
            </a:pPr>
            <a:r>
              <a:rPr lang="en-US" sz="3600"/>
              <a:t>Receiver</a:t>
            </a:r>
            <a:endParaRPr lang="en-US" sz="3600"/>
          </a:p>
          <a:p>
            <a:pPr marL="571500" indent="-571500">
              <a:buFont typeface="Wingdings" panose="05000000000000000000" charset="0"/>
              <a:buChar char="ü"/>
            </a:pPr>
            <a:r>
              <a:rPr lang="en-US" sz="3600"/>
              <a:t>IC LM358</a:t>
            </a:r>
            <a:endParaRPr lang="en-US" sz="3600"/>
          </a:p>
          <a:p>
            <a:pPr marL="571500" indent="-571500">
              <a:buFont typeface="Wingdings" panose="05000000000000000000" charset="0"/>
              <a:buChar char="ü"/>
            </a:pPr>
            <a:r>
              <a:rPr lang="en-US" sz="3600"/>
              <a:t>IC 7805 voltage regulator</a:t>
            </a:r>
            <a:endParaRPr lang="en-US" sz="3600"/>
          </a:p>
          <a:p>
            <a:pPr marL="571500" indent="-571500">
              <a:buFont typeface="Wingdings" panose="05000000000000000000" charset="0"/>
              <a:buChar char="ü"/>
            </a:pPr>
            <a:r>
              <a:rPr lang="en-US" sz="3600"/>
              <a:t>IR Sensor</a:t>
            </a:r>
            <a:endParaRPr lang="en-US" sz="3600"/>
          </a:p>
          <a:p>
            <a:pPr marL="571500" indent="-571500">
              <a:buFont typeface="Wingdings" panose="05000000000000000000" charset="0"/>
              <a:buChar char="ü"/>
            </a:pPr>
            <a:r>
              <a:rPr lang="en-US" sz="3600"/>
              <a:t>Output LED</a:t>
            </a:r>
            <a:endParaRPr lang="en-US" sz="3600"/>
          </a:p>
          <a:p>
            <a:pPr marL="571500" indent="-571500">
              <a:buFont typeface="Wingdings" panose="05000000000000000000" charset="0"/>
              <a:buChar char="ü"/>
            </a:pPr>
            <a:r>
              <a:rPr lang="en-US" sz="3600"/>
              <a:t>5v Relay Module</a:t>
            </a:r>
            <a:endParaRPr lang="en-US" sz="3600"/>
          </a:p>
          <a:p>
            <a:pPr marL="571500" indent="-571500">
              <a:buFont typeface="Wingdings" panose="05000000000000000000" charset="0"/>
              <a:buChar char="ü"/>
            </a:pPr>
            <a:r>
              <a:rPr lang="en-US" sz="3600"/>
              <a:t>Buzzer alarm</a:t>
            </a:r>
            <a:endParaRPr lang="en-US" sz="3600"/>
          </a:p>
        </p:txBody>
      </p:sp>
      <p:sp>
        <p:nvSpPr>
          <p:cNvPr id="6" name="Text Box 5"/>
          <p:cNvSpPr txBox="1"/>
          <p:nvPr/>
        </p:nvSpPr>
        <p:spPr>
          <a:xfrm>
            <a:off x="1581150" y="2077085"/>
            <a:ext cx="4064000" cy="368300"/>
          </a:xfrm>
          <a:prstGeom prst="rect">
            <a:avLst/>
          </a:prstGeom>
          <a:noFill/>
        </p:spPr>
        <p:txBody>
          <a:bodyPr wrap="square" rtlCol="0">
            <a:spAutoFit/>
          </a:bodyPr>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53035" y="-635"/>
            <a:ext cx="8517255" cy="821690"/>
          </a:xfrm>
          <a:prstGeom prst="rect">
            <a:avLst/>
          </a:prstGeom>
          <a:noFill/>
        </p:spPr>
        <p:txBody>
          <a:bodyPr wrap="square" rtlCol="0">
            <a:noAutofit/>
          </a:bodyPr>
          <a:p>
            <a:r>
              <a:rPr lang="en-US" sz="4800" b="1"/>
              <a:t>COMPONENTS</a:t>
            </a:r>
            <a:endParaRPr lang="en-US" sz="4800" b="1"/>
          </a:p>
        </p:txBody>
      </p:sp>
      <p:pic>
        <p:nvPicPr>
          <p:cNvPr id="2" name="Picture 1"/>
          <p:cNvPicPr>
            <a:picLocks noChangeAspect="1"/>
          </p:cNvPicPr>
          <p:nvPr/>
        </p:nvPicPr>
        <p:blipFill>
          <a:blip r:embed="rId1"/>
          <a:srcRect l="2274" t="18886" r="7023" b="14625"/>
          <a:stretch>
            <a:fillRect/>
          </a:stretch>
        </p:blipFill>
        <p:spPr>
          <a:xfrm>
            <a:off x="275590" y="1129665"/>
            <a:ext cx="2929890" cy="1757045"/>
          </a:xfrm>
          <a:prstGeom prst="rect">
            <a:avLst/>
          </a:prstGeom>
        </p:spPr>
      </p:pic>
      <p:pic>
        <p:nvPicPr>
          <p:cNvPr id="5" name="Picture 4"/>
          <p:cNvPicPr>
            <a:picLocks noChangeAspect="1"/>
          </p:cNvPicPr>
          <p:nvPr/>
        </p:nvPicPr>
        <p:blipFill>
          <a:blip r:embed="rId2"/>
          <a:srcRect l="3714" t="13522" r="4063" b="18145"/>
          <a:stretch>
            <a:fillRect/>
          </a:stretch>
        </p:blipFill>
        <p:spPr>
          <a:xfrm>
            <a:off x="3492500" y="1073150"/>
            <a:ext cx="2705100" cy="1858645"/>
          </a:xfrm>
          <a:prstGeom prst="rect">
            <a:avLst/>
          </a:prstGeom>
        </p:spPr>
      </p:pic>
      <p:pic>
        <p:nvPicPr>
          <p:cNvPr id="4" name="Picture 3"/>
          <p:cNvPicPr>
            <a:picLocks noChangeAspect="1"/>
          </p:cNvPicPr>
          <p:nvPr/>
        </p:nvPicPr>
        <p:blipFill>
          <a:blip r:embed="rId3"/>
          <a:srcRect l="19436" t="7019" r="18238" b="9036"/>
          <a:stretch>
            <a:fillRect/>
          </a:stretch>
        </p:blipFill>
        <p:spPr>
          <a:xfrm>
            <a:off x="6484620" y="965200"/>
            <a:ext cx="2430145" cy="1813560"/>
          </a:xfrm>
          <a:prstGeom prst="rect">
            <a:avLst/>
          </a:prstGeom>
        </p:spPr>
      </p:pic>
      <p:pic>
        <p:nvPicPr>
          <p:cNvPr id="7" name="Picture 6" descr="IR sensor"/>
          <p:cNvPicPr>
            <a:picLocks noChangeAspect="1"/>
          </p:cNvPicPr>
          <p:nvPr/>
        </p:nvPicPr>
        <p:blipFill>
          <a:blip r:embed="rId4"/>
          <a:srcRect t="25105" r="-648" b="14095"/>
          <a:stretch>
            <a:fillRect/>
          </a:stretch>
        </p:blipFill>
        <p:spPr>
          <a:xfrm>
            <a:off x="9201785" y="1073150"/>
            <a:ext cx="2818130" cy="1705610"/>
          </a:xfrm>
          <a:prstGeom prst="rect">
            <a:avLst/>
          </a:prstGeom>
        </p:spPr>
      </p:pic>
      <p:pic>
        <p:nvPicPr>
          <p:cNvPr id="9" name="Picture 8" descr="relay"/>
          <p:cNvPicPr>
            <a:picLocks noChangeAspect="1"/>
          </p:cNvPicPr>
          <p:nvPr/>
        </p:nvPicPr>
        <p:blipFill>
          <a:blip r:embed="rId5"/>
          <a:srcRect l="4890" t="10538" r="4352" b="9951"/>
          <a:stretch>
            <a:fillRect/>
          </a:stretch>
        </p:blipFill>
        <p:spPr>
          <a:xfrm>
            <a:off x="813435" y="3920490"/>
            <a:ext cx="3793490" cy="1939925"/>
          </a:xfrm>
          <a:prstGeom prst="rect">
            <a:avLst/>
          </a:prstGeom>
        </p:spPr>
      </p:pic>
      <p:pic>
        <p:nvPicPr>
          <p:cNvPr id="13" name="Picture 12" descr="buzzer"/>
          <p:cNvPicPr>
            <a:picLocks noChangeAspect="1"/>
          </p:cNvPicPr>
          <p:nvPr/>
        </p:nvPicPr>
        <p:blipFill>
          <a:blip r:embed="rId6"/>
          <a:srcRect l="2113" t="3017" r="1967" b="7138"/>
          <a:stretch>
            <a:fillRect/>
          </a:stretch>
        </p:blipFill>
        <p:spPr>
          <a:xfrm>
            <a:off x="4907915" y="3950970"/>
            <a:ext cx="3220085" cy="1794510"/>
          </a:xfrm>
          <a:prstGeom prst="rect">
            <a:avLst/>
          </a:prstGeom>
        </p:spPr>
      </p:pic>
      <p:sp>
        <p:nvSpPr>
          <p:cNvPr id="15" name="Text Box 14"/>
          <p:cNvSpPr txBox="1"/>
          <p:nvPr/>
        </p:nvSpPr>
        <p:spPr>
          <a:xfrm>
            <a:off x="275590" y="3182620"/>
            <a:ext cx="3216910" cy="321945"/>
          </a:xfrm>
          <a:prstGeom prst="rect">
            <a:avLst/>
          </a:prstGeom>
          <a:noFill/>
        </p:spPr>
        <p:txBody>
          <a:bodyPr wrap="square" rtlCol="0">
            <a:noAutofit/>
          </a:bodyPr>
          <a:p>
            <a:r>
              <a:rPr lang="en-US">
                <a:latin typeface="+mj-ea"/>
                <a:ea typeface="+mj-ea"/>
              </a:rPr>
              <a:t>TRANSMITTER AND RECEIVER</a:t>
            </a:r>
            <a:endParaRPr lang="en-US">
              <a:latin typeface="+mj-ea"/>
              <a:ea typeface="+mj-ea"/>
            </a:endParaRPr>
          </a:p>
        </p:txBody>
      </p:sp>
      <p:sp>
        <p:nvSpPr>
          <p:cNvPr id="16" name="Text Box 15"/>
          <p:cNvSpPr txBox="1"/>
          <p:nvPr/>
        </p:nvSpPr>
        <p:spPr>
          <a:xfrm>
            <a:off x="4002405" y="3183255"/>
            <a:ext cx="1685290" cy="359410"/>
          </a:xfrm>
          <a:prstGeom prst="rect">
            <a:avLst/>
          </a:prstGeom>
          <a:noFill/>
        </p:spPr>
        <p:txBody>
          <a:bodyPr wrap="square" rtlCol="0">
            <a:noAutofit/>
          </a:bodyPr>
          <a:p>
            <a:r>
              <a:rPr lang="en-US">
                <a:latin typeface="+mj-ea"/>
                <a:ea typeface="+mj-ea"/>
              </a:rPr>
              <a:t>IC LM358</a:t>
            </a:r>
            <a:endParaRPr lang="en-US">
              <a:latin typeface="+mj-ea"/>
              <a:ea typeface="+mj-ea"/>
            </a:endParaRPr>
          </a:p>
        </p:txBody>
      </p:sp>
      <p:sp>
        <p:nvSpPr>
          <p:cNvPr id="17" name="Text Box 16"/>
          <p:cNvSpPr txBox="1"/>
          <p:nvPr/>
        </p:nvSpPr>
        <p:spPr>
          <a:xfrm>
            <a:off x="7118350" y="3122295"/>
            <a:ext cx="1162050" cy="412750"/>
          </a:xfrm>
          <a:prstGeom prst="rect">
            <a:avLst/>
          </a:prstGeom>
          <a:noFill/>
        </p:spPr>
        <p:txBody>
          <a:bodyPr wrap="square" rtlCol="0">
            <a:noAutofit/>
          </a:bodyPr>
          <a:p>
            <a:r>
              <a:rPr lang="en-US">
                <a:latin typeface="+mn-ea"/>
              </a:rPr>
              <a:t>IC 7805</a:t>
            </a:r>
            <a:endParaRPr lang="en-US">
              <a:latin typeface="+mn-ea"/>
            </a:endParaRPr>
          </a:p>
        </p:txBody>
      </p:sp>
      <p:sp>
        <p:nvSpPr>
          <p:cNvPr id="18" name="Text Box 17"/>
          <p:cNvSpPr txBox="1"/>
          <p:nvPr/>
        </p:nvSpPr>
        <p:spPr>
          <a:xfrm>
            <a:off x="9749790" y="3121660"/>
            <a:ext cx="4064000" cy="444500"/>
          </a:xfrm>
          <a:prstGeom prst="rect">
            <a:avLst/>
          </a:prstGeom>
          <a:noFill/>
        </p:spPr>
        <p:txBody>
          <a:bodyPr wrap="square" rtlCol="0">
            <a:noAutofit/>
          </a:bodyPr>
          <a:p>
            <a:r>
              <a:rPr lang="en-US">
                <a:latin typeface="+mn-ea"/>
              </a:rPr>
              <a:t>IR SENSOR</a:t>
            </a:r>
            <a:endParaRPr lang="en-US">
              <a:latin typeface="+mn-ea"/>
            </a:endParaRPr>
          </a:p>
        </p:txBody>
      </p:sp>
      <p:sp>
        <p:nvSpPr>
          <p:cNvPr id="20" name="Text Box 19"/>
          <p:cNvSpPr txBox="1"/>
          <p:nvPr/>
        </p:nvSpPr>
        <p:spPr>
          <a:xfrm>
            <a:off x="1504315" y="6276340"/>
            <a:ext cx="2162175" cy="368300"/>
          </a:xfrm>
          <a:prstGeom prst="rect">
            <a:avLst/>
          </a:prstGeom>
          <a:noFill/>
        </p:spPr>
        <p:txBody>
          <a:bodyPr wrap="square" rtlCol="0">
            <a:spAutoFit/>
          </a:bodyPr>
          <a:p>
            <a:r>
              <a:rPr lang="en-US">
                <a:latin typeface="+mn-ea"/>
              </a:rPr>
              <a:t>5V RELAY MODULE</a:t>
            </a:r>
            <a:endParaRPr lang="en-US">
              <a:latin typeface="+mn-ea"/>
            </a:endParaRPr>
          </a:p>
        </p:txBody>
      </p:sp>
      <p:sp>
        <p:nvSpPr>
          <p:cNvPr id="21" name="Text Box 20"/>
          <p:cNvSpPr txBox="1"/>
          <p:nvPr/>
        </p:nvSpPr>
        <p:spPr>
          <a:xfrm>
            <a:off x="5374005" y="6161405"/>
            <a:ext cx="1744345" cy="483235"/>
          </a:xfrm>
          <a:prstGeom prst="rect">
            <a:avLst/>
          </a:prstGeom>
          <a:noFill/>
        </p:spPr>
        <p:txBody>
          <a:bodyPr wrap="square" rtlCol="0">
            <a:noAutofit/>
          </a:bodyPr>
          <a:p>
            <a:r>
              <a:rPr lang="en-US">
                <a:latin typeface="+mn-ea"/>
              </a:rPr>
              <a:t>BUZZER ALARM</a:t>
            </a:r>
            <a:endParaRPr lang="en-US">
              <a:latin typeface="+mn-ea"/>
            </a:endParaRPr>
          </a:p>
        </p:txBody>
      </p:sp>
      <p:pic>
        <p:nvPicPr>
          <p:cNvPr id="23" name="Picture 22" descr="led"/>
          <p:cNvPicPr>
            <a:picLocks noChangeAspect="1"/>
          </p:cNvPicPr>
          <p:nvPr/>
        </p:nvPicPr>
        <p:blipFill>
          <a:blip r:embed="rId7"/>
          <a:srcRect l="12148" t="10361" r="7019" b="6352"/>
          <a:stretch>
            <a:fillRect/>
          </a:stretch>
        </p:blipFill>
        <p:spPr>
          <a:xfrm>
            <a:off x="8914765" y="3986530"/>
            <a:ext cx="1910715" cy="1968500"/>
          </a:xfrm>
          <a:prstGeom prst="rect">
            <a:avLst/>
          </a:prstGeom>
        </p:spPr>
      </p:pic>
      <p:sp>
        <p:nvSpPr>
          <p:cNvPr id="26" name="Text Box 25"/>
          <p:cNvSpPr txBox="1"/>
          <p:nvPr/>
        </p:nvSpPr>
        <p:spPr>
          <a:xfrm>
            <a:off x="9202420" y="6161405"/>
            <a:ext cx="3705225" cy="414655"/>
          </a:xfrm>
          <a:prstGeom prst="rect">
            <a:avLst/>
          </a:prstGeom>
          <a:noFill/>
        </p:spPr>
        <p:txBody>
          <a:bodyPr wrap="square" rtlCol="0">
            <a:noAutofit/>
          </a:bodyPr>
          <a:p>
            <a:r>
              <a:rPr lang="en-US">
                <a:latin typeface="+mn-ea"/>
              </a:rPr>
              <a:t>OUTPUT LED</a:t>
            </a:r>
            <a:endParaRPr lang="en-US">
              <a:latin typeface="+mn-ea"/>
            </a:endParaRPr>
          </a:p>
        </p:txBody>
      </p:sp>
    </p:spTree>
  </p:cSld>
  <p:clrMapOvr>
    <a:masterClrMapping/>
  </p:clrMapOvr>
</p:sld>
</file>

<file path=ppt/theme/theme1.xml><?xml version="1.0" encoding="utf-8"?>
<a:theme xmlns:a="http://schemas.openxmlformats.org/drawingml/2006/main" name="1_Blue Waves">
  <a:themeElements>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Blu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lu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u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u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u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u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u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u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u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u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u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u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u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6205</Words>
  <Application>WPS Presentation</Application>
  <PresentationFormat>Widescreen</PresentationFormat>
  <Paragraphs>204</Paragraphs>
  <Slides>20</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20</vt:i4>
      </vt:variant>
    </vt:vector>
  </HeadingPairs>
  <TitlesOfParts>
    <vt:vector size="32" baseType="lpstr">
      <vt:lpstr>Arial</vt:lpstr>
      <vt:lpstr>SimSun</vt:lpstr>
      <vt:lpstr>Wingdings</vt:lpstr>
      <vt:lpstr>Arial Black</vt:lpstr>
      <vt:lpstr>Wingdings</vt:lpstr>
      <vt:lpstr>Bahnschrift Light SemiCondensed</vt:lpstr>
      <vt:lpstr>Comic Sans MS</vt:lpstr>
      <vt:lpstr>Microsoft YaHei</vt:lpstr>
      <vt:lpstr>Arial Unicode MS</vt:lpstr>
      <vt:lpstr>Calibri</vt:lpstr>
      <vt:lpstr>Bahnschrift SemiBold</vt:lpstr>
      <vt:lpstr>1_Blue Waves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FDH0347</dc:creator>
  <cp:lastModifiedBy>FDH0347</cp:lastModifiedBy>
  <cp:revision>8</cp:revision>
  <dcterms:created xsi:type="dcterms:W3CDTF">2023-08-24T17:26:00Z</dcterms:created>
  <dcterms:modified xsi:type="dcterms:W3CDTF">2023-08-25T18:07:43Z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42944179EE8A430980FA81F85C92B61F_11</vt:lpwstr>
  </property>
  <property fmtid="{D5CDD505-2E9C-101B-9397-08002B2CF9AE}" pid="3" name="KSOProductBuildVer">
    <vt:lpwstr>1033-12.2.0.13110</vt:lpwstr>
  </property>
</Properties>
</file>